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s/slide76.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83.xml" ContentType="application/vnd.openxmlformats-officedocument.presentationml.slide+xml"/>
  <Override PartName="/ppt/slideLayouts/slideLayout6.xml" ContentType="application/vnd.openxmlformats-officedocument.presentationml.slideLayout+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notesSlides/notesSlide16.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notesSlides/notesSlide12.xml" ContentType="application/vnd.openxmlformats-officedocument.presentationml.notesSlide+xml"/>
  <Override PartName="/ppt/notesSlides/notesSlide7.xml" ContentType="application/vnd.openxmlformats-officedocument.presentationml.notesSlide+xml"/>
  <Override PartName="/ppt/slides/slide7.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68.xml" ContentType="application/vnd.openxmlformats-officedocument.presentationml.slide+xml"/>
  <Override PartName="/ppt/slides/slide77.xml" ContentType="application/vnd.openxmlformats-officedocument.presentationml.slide+xml"/>
  <Override PartName="/ppt/slides/slide88.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s/slide66.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Layouts/slideLayout7.xml" ContentType="application/vnd.openxmlformats-officedocument.presentationml.slideLayout+xml"/>
  <Default Extension="png" ContentType="image/png"/>
  <Default Extension="bin" ContentType="application/vnd.openxmlformats-officedocument.oleObject"/>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slides/slide64.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Override PartName="/ppt/slides/slide71.xml" ContentType="application/vnd.openxmlformats-officedocument.presentationml.slide+xml"/>
  <Override PartName="/ppt/slides/slide80.xml" ContentType="application/vnd.openxmlformats-officedocument.presentationml.slide+xml"/>
  <Override PartName="/ppt/slides/slide82.xml" ContentType="application/vnd.openxmlformats-officedocument.presentationml.slide+xml"/>
  <Default Extension="jpeg" ContentType="image/jpeg"/>
  <Override PartName="/ppt/slideLayouts/slideLayout3.xml" ContentType="application/vnd.openxmlformats-officedocument.presentationml.slideLayout+xml"/>
  <Override PartName="/ppt/notesSlides/notesSlide17.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Override PartName="/ppt/notesSlides/notesSlide13.xml" ContentType="application/vnd.openxmlformats-officedocument.presentationml.notesSlide+xml"/>
  <Override PartName="/ppt/slideLayouts/slideLayout10.xml" ContentType="application/vnd.openxmlformats-officedocument.presentationml.slideLayout+xml"/>
  <Default Extension="vml" ContentType="application/vnd.openxmlformats-officedocument.vmlDrawing"/>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slides/slide78.xml" ContentType="application/vnd.openxmlformats-officedocument.presentationml.slide+xml"/>
  <Override PartName="/ppt/slides/slide87.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Default Extension="wmf" ContentType="image/x-wmf"/>
  <Override PartName="/ppt/notesSlides/notesSlide18.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9.xml" ContentType="application/vnd.openxmlformats-officedocument.presentationml.notesSlide+xml"/>
  <Override PartName="/ppt/slides/slide79.xml" ContentType="application/vnd.openxmlformats-officedocument.presentationml.slide+xml"/>
  <Override PartName="/ppt/notesSlides/notesSlide10.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9" r:id="rId1"/>
  </p:sldMasterIdLst>
  <p:notesMasterIdLst>
    <p:notesMasterId r:id="rId90"/>
  </p:notesMasterIdLst>
  <p:sldIdLst>
    <p:sldId id="256" r:id="rId2"/>
    <p:sldId id="272" r:id="rId3"/>
    <p:sldId id="273" r:id="rId4"/>
    <p:sldId id="274" r:id="rId5"/>
    <p:sldId id="383" r:id="rId6"/>
    <p:sldId id="384"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75" r:id="rId20"/>
    <p:sldId id="269" r:id="rId21"/>
    <p:sldId id="276" r:id="rId22"/>
    <p:sldId id="277" r:id="rId23"/>
    <p:sldId id="278" r:id="rId24"/>
    <p:sldId id="279" r:id="rId25"/>
    <p:sldId id="280" r:id="rId26"/>
    <p:sldId id="281" r:id="rId27"/>
    <p:sldId id="282" r:id="rId28"/>
    <p:sldId id="385" r:id="rId29"/>
    <p:sldId id="386" r:id="rId30"/>
    <p:sldId id="388" r:id="rId31"/>
    <p:sldId id="389" r:id="rId32"/>
    <p:sldId id="390" r:id="rId33"/>
    <p:sldId id="391" r:id="rId34"/>
    <p:sldId id="392" r:id="rId35"/>
    <p:sldId id="393" r:id="rId36"/>
    <p:sldId id="394" r:id="rId37"/>
    <p:sldId id="395" r:id="rId38"/>
    <p:sldId id="396" r:id="rId39"/>
    <p:sldId id="397" r:id="rId40"/>
    <p:sldId id="398" r:id="rId41"/>
    <p:sldId id="399" r:id="rId42"/>
    <p:sldId id="400" r:id="rId43"/>
    <p:sldId id="401" r:id="rId44"/>
    <p:sldId id="402" r:id="rId45"/>
    <p:sldId id="403" r:id="rId46"/>
    <p:sldId id="404" r:id="rId47"/>
    <p:sldId id="405" r:id="rId48"/>
    <p:sldId id="406" r:id="rId49"/>
    <p:sldId id="407" r:id="rId50"/>
    <p:sldId id="408" r:id="rId51"/>
    <p:sldId id="409" r:id="rId52"/>
    <p:sldId id="410" r:id="rId53"/>
    <p:sldId id="411" r:id="rId54"/>
    <p:sldId id="412" r:id="rId55"/>
    <p:sldId id="413" r:id="rId56"/>
    <p:sldId id="414" r:id="rId57"/>
    <p:sldId id="283" r:id="rId58"/>
    <p:sldId id="289" r:id="rId59"/>
    <p:sldId id="290" r:id="rId60"/>
    <p:sldId id="291" r:id="rId61"/>
    <p:sldId id="292" r:id="rId62"/>
    <p:sldId id="293" r:id="rId63"/>
    <p:sldId id="294" r:id="rId64"/>
    <p:sldId id="295" r:id="rId65"/>
    <p:sldId id="318" r:id="rId66"/>
    <p:sldId id="319" r:id="rId67"/>
    <p:sldId id="296" r:id="rId68"/>
    <p:sldId id="297" r:id="rId69"/>
    <p:sldId id="298" r:id="rId70"/>
    <p:sldId id="299" r:id="rId71"/>
    <p:sldId id="300" r:id="rId72"/>
    <p:sldId id="301" r:id="rId73"/>
    <p:sldId id="302" r:id="rId74"/>
    <p:sldId id="303" r:id="rId75"/>
    <p:sldId id="304" r:id="rId76"/>
    <p:sldId id="305" r:id="rId77"/>
    <p:sldId id="306" r:id="rId78"/>
    <p:sldId id="307" r:id="rId79"/>
    <p:sldId id="308" r:id="rId80"/>
    <p:sldId id="309" r:id="rId81"/>
    <p:sldId id="310" r:id="rId82"/>
    <p:sldId id="311" r:id="rId83"/>
    <p:sldId id="312" r:id="rId84"/>
    <p:sldId id="313" r:id="rId85"/>
    <p:sldId id="314" r:id="rId86"/>
    <p:sldId id="315" r:id="rId87"/>
    <p:sldId id="316" r:id="rId88"/>
    <p:sldId id="317" r:id="rId8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68" d="100"/>
          <a:sy n="68" d="100"/>
        </p:scale>
        <p:origin x="-1434" y="-96"/>
      </p:cViewPr>
      <p:guideLst>
        <p:guide orient="horz" pos="216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5.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6.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7.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8.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9.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551ABB3-14E8-4788-9A75-A63D5E721EFD}" type="datetimeFigureOut">
              <a:rPr lang="en-IN" smtClean="0"/>
              <a:t>11-09-2019</a:t>
            </a:fld>
            <a:endParaRPr lang="en-IN"/>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697A3B5-475D-4D0F-ABBC-BCAAF206E984}" type="slidenum">
              <a:rPr lang="en-IN" smtClean="0"/>
              <a:t>‹#›</a:t>
            </a:fld>
            <a:endParaRPr lang="en-IN"/>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9F62C26-496A-4538-B563-D28EC6F9F905}" type="slidenum">
              <a:rPr lang="en-US"/>
              <a:pPr/>
              <a:t>37</a:t>
            </a:fld>
            <a:endParaRPr lang="en-US"/>
          </a:p>
        </p:txBody>
      </p:sp>
      <p:sp>
        <p:nvSpPr>
          <p:cNvPr id="201730" name="Rectangle 2"/>
          <p:cNvSpPr>
            <a:spLocks noGrp="1" noRot="1" noChangeAspect="1" noChangeArrowheads="1" noTextEdit="1"/>
          </p:cNvSpPr>
          <p:nvPr>
            <p:ph type="sldImg"/>
          </p:nvPr>
        </p:nvSpPr>
        <p:spPr>
          <a:ln/>
        </p:spPr>
      </p:sp>
      <p:sp>
        <p:nvSpPr>
          <p:cNvPr id="20173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147D03C-FE76-46E6-8DF0-E8706937EDA3}" type="slidenum">
              <a:rPr lang="en-US"/>
              <a:pPr/>
              <a:t>46</a:t>
            </a:fld>
            <a:endParaRPr lang="en-US"/>
          </a:p>
        </p:txBody>
      </p:sp>
      <p:sp>
        <p:nvSpPr>
          <p:cNvPr id="227330" name="Rectangle 2"/>
          <p:cNvSpPr>
            <a:spLocks noGrp="1" noRot="1" noChangeAspect="1" noChangeArrowheads="1" noTextEdit="1"/>
          </p:cNvSpPr>
          <p:nvPr>
            <p:ph type="sldImg"/>
          </p:nvPr>
        </p:nvSpPr>
        <p:spPr>
          <a:ln/>
        </p:spPr>
      </p:sp>
      <p:sp>
        <p:nvSpPr>
          <p:cNvPr id="22733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8DE1118-BCC6-4BAB-B1B7-AAA60FC4BD34}" type="slidenum">
              <a:rPr lang="en-US"/>
              <a:pPr/>
              <a:t>47</a:t>
            </a:fld>
            <a:endParaRPr lang="en-US"/>
          </a:p>
        </p:txBody>
      </p:sp>
      <p:sp>
        <p:nvSpPr>
          <p:cNvPr id="228354" name="Rectangle 2"/>
          <p:cNvSpPr>
            <a:spLocks noGrp="1" noRot="1" noChangeAspect="1" noChangeArrowheads="1" noTextEdit="1"/>
          </p:cNvSpPr>
          <p:nvPr>
            <p:ph type="sldImg"/>
          </p:nvPr>
        </p:nvSpPr>
        <p:spPr>
          <a:ln/>
        </p:spPr>
      </p:sp>
      <p:sp>
        <p:nvSpPr>
          <p:cNvPr id="22835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75F86D2-5DB1-4EA7-B80E-CCFE8CB199AB}" type="slidenum">
              <a:rPr lang="en-US"/>
              <a:pPr/>
              <a:t>48</a:t>
            </a:fld>
            <a:endParaRPr lang="en-US"/>
          </a:p>
        </p:txBody>
      </p:sp>
      <p:sp>
        <p:nvSpPr>
          <p:cNvPr id="229378" name="Rectangle 2"/>
          <p:cNvSpPr>
            <a:spLocks noGrp="1" noRot="1" noChangeAspect="1" noChangeArrowheads="1" noTextEdit="1"/>
          </p:cNvSpPr>
          <p:nvPr>
            <p:ph type="sldImg"/>
          </p:nvPr>
        </p:nvSpPr>
        <p:spPr>
          <a:ln/>
        </p:spPr>
      </p:sp>
      <p:sp>
        <p:nvSpPr>
          <p:cNvPr id="22937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B574DCA-54FD-477F-9F44-8B60962A6E65}" type="slidenum">
              <a:rPr lang="en-US"/>
              <a:pPr/>
              <a:t>49</a:t>
            </a:fld>
            <a:endParaRPr lang="en-US"/>
          </a:p>
        </p:txBody>
      </p:sp>
      <p:sp>
        <p:nvSpPr>
          <p:cNvPr id="230402" name="Rectangle 2"/>
          <p:cNvSpPr>
            <a:spLocks noGrp="1" noRot="1" noChangeAspect="1" noChangeArrowheads="1" noTextEdit="1"/>
          </p:cNvSpPr>
          <p:nvPr>
            <p:ph type="sldImg"/>
          </p:nvPr>
        </p:nvSpPr>
        <p:spPr>
          <a:ln/>
        </p:spPr>
      </p:sp>
      <p:sp>
        <p:nvSpPr>
          <p:cNvPr id="23040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3B6797A-4CB7-444C-8EE3-7665D9A677B0}" type="slidenum">
              <a:rPr lang="en-US"/>
              <a:pPr/>
              <a:t>50</a:t>
            </a:fld>
            <a:endParaRPr lang="en-US"/>
          </a:p>
        </p:txBody>
      </p:sp>
      <p:sp>
        <p:nvSpPr>
          <p:cNvPr id="231426" name="Rectangle 2"/>
          <p:cNvSpPr>
            <a:spLocks noGrp="1" noRot="1" noChangeAspect="1" noChangeArrowheads="1" noTextEdit="1"/>
          </p:cNvSpPr>
          <p:nvPr>
            <p:ph type="sldImg"/>
          </p:nvPr>
        </p:nvSpPr>
        <p:spPr>
          <a:ln/>
        </p:spPr>
      </p:sp>
      <p:sp>
        <p:nvSpPr>
          <p:cNvPr id="23142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65A6C8D-3501-45DD-885B-44925D405834}" type="slidenum">
              <a:rPr lang="en-US"/>
              <a:pPr/>
              <a:t>51</a:t>
            </a:fld>
            <a:endParaRPr lang="en-US"/>
          </a:p>
        </p:txBody>
      </p:sp>
      <p:sp>
        <p:nvSpPr>
          <p:cNvPr id="232450" name="Rectangle 2"/>
          <p:cNvSpPr>
            <a:spLocks noGrp="1" noRot="1" noChangeAspect="1" noChangeArrowheads="1" noTextEdit="1"/>
          </p:cNvSpPr>
          <p:nvPr>
            <p:ph type="sldImg"/>
          </p:nvPr>
        </p:nvSpPr>
        <p:spPr>
          <a:ln/>
        </p:spPr>
      </p:sp>
      <p:sp>
        <p:nvSpPr>
          <p:cNvPr id="23245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CEEC177-07DA-43AD-B7DD-3029E40D9D8E}" type="slidenum">
              <a:rPr lang="en-US"/>
              <a:pPr/>
              <a:t>52</a:t>
            </a:fld>
            <a:endParaRPr lang="en-US"/>
          </a:p>
        </p:txBody>
      </p:sp>
      <p:sp>
        <p:nvSpPr>
          <p:cNvPr id="233474" name="Rectangle 2"/>
          <p:cNvSpPr>
            <a:spLocks noGrp="1" noRot="1" noChangeAspect="1" noChangeArrowheads="1" noTextEdit="1"/>
          </p:cNvSpPr>
          <p:nvPr>
            <p:ph type="sldImg"/>
          </p:nvPr>
        </p:nvSpPr>
        <p:spPr>
          <a:ln/>
        </p:spPr>
      </p:sp>
      <p:sp>
        <p:nvSpPr>
          <p:cNvPr id="23347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E1D8218-C4D8-426C-AEFF-8363A6129D5F}" type="slidenum">
              <a:rPr lang="en-US"/>
              <a:pPr/>
              <a:t>53</a:t>
            </a:fld>
            <a:endParaRPr lang="en-US"/>
          </a:p>
        </p:txBody>
      </p:sp>
      <p:sp>
        <p:nvSpPr>
          <p:cNvPr id="241666" name="Rectangle 2"/>
          <p:cNvSpPr>
            <a:spLocks noGrp="1" noRot="1" noChangeAspect="1" noChangeArrowheads="1" noTextEdit="1"/>
          </p:cNvSpPr>
          <p:nvPr>
            <p:ph type="sldImg"/>
          </p:nvPr>
        </p:nvSpPr>
        <p:spPr>
          <a:ln/>
        </p:spPr>
      </p:sp>
      <p:sp>
        <p:nvSpPr>
          <p:cNvPr id="24166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139DD2A-AE67-43A0-95BF-9AFA8D6223EA}" type="slidenum">
              <a:rPr lang="en-US"/>
              <a:pPr/>
              <a:t>54</a:t>
            </a:fld>
            <a:endParaRPr lang="en-US"/>
          </a:p>
        </p:txBody>
      </p:sp>
      <p:sp>
        <p:nvSpPr>
          <p:cNvPr id="242690" name="Rectangle 2"/>
          <p:cNvSpPr>
            <a:spLocks noGrp="1" noRot="1" noChangeAspect="1" noChangeArrowheads="1" noTextEdit="1"/>
          </p:cNvSpPr>
          <p:nvPr>
            <p:ph type="sldImg"/>
          </p:nvPr>
        </p:nvSpPr>
        <p:spPr>
          <a:ln/>
        </p:spPr>
      </p:sp>
      <p:sp>
        <p:nvSpPr>
          <p:cNvPr id="24269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0542C75-FFA3-488F-9787-AA4F9CB45B9F}" type="slidenum">
              <a:rPr lang="en-US"/>
              <a:pPr/>
              <a:t>55</a:t>
            </a:fld>
            <a:endParaRPr lang="en-US"/>
          </a:p>
        </p:txBody>
      </p:sp>
      <p:sp>
        <p:nvSpPr>
          <p:cNvPr id="243714" name="Rectangle 2"/>
          <p:cNvSpPr>
            <a:spLocks noGrp="1" noRot="1" noChangeAspect="1" noChangeArrowheads="1" noTextEdit="1"/>
          </p:cNvSpPr>
          <p:nvPr>
            <p:ph type="sldImg"/>
          </p:nvPr>
        </p:nvSpPr>
        <p:spPr>
          <a:ln/>
        </p:spPr>
      </p:sp>
      <p:sp>
        <p:nvSpPr>
          <p:cNvPr id="24371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701E097-4C3B-4D59-93CA-DA4A2C7D3E9B}" type="slidenum">
              <a:rPr lang="en-US"/>
              <a:pPr/>
              <a:t>38</a:t>
            </a:fld>
            <a:endParaRPr lang="en-US"/>
          </a:p>
        </p:txBody>
      </p:sp>
      <p:sp>
        <p:nvSpPr>
          <p:cNvPr id="204802" name="Rectangle 2"/>
          <p:cNvSpPr>
            <a:spLocks noGrp="1" noRot="1" noChangeAspect="1" noChangeArrowheads="1" noTextEdit="1"/>
          </p:cNvSpPr>
          <p:nvPr>
            <p:ph type="sldImg"/>
          </p:nvPr>
        </p:nvSpPr>
        <p:spPr>
          <a:ln/>
        </p:spPr>
      </p:sp>
      <p:sp>
        <p:nvSpPr>
          <p:cNvPr id="20480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49446CA-A8DC-40CE-BBAF-FE8993A825D1}" type="slidenum">
              <a:rPr lang="en-US"/>
              <a:pPr/>
              <a:t>56</a:t>
            </a:fld>
            <a:endParaRPr lang="en-US"/>
          </a:p>
        </p:txBody>
      </p:sp>
      <p:sp>
        <p:nvSpPr>
          <p:cNvPr id="252930" name="Rectangle 2"/>
          <p:cNvSpPr>
            <a:spLocks noGrp="1" noRot="1" noChangeAspect="1" noChangeArrowheads="1" noTextEdit="1"/>
          </p:cNvSpPr>
          <p:nvPr>
            <p:ph type="sldImg"/>
          </p:nvPr>
        </p:nvSpPr>
        <p:spPr>
          <a:ln/>
        </p:spPr>
      </p:sp>
      <p:sp>
        <p:nvSpPr>
          <p:cNvPr id="25293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13A6F15-C113-4FE9-B05C-7F5396785777}" type="slidenum">
              <a:rPr lang="en-US"/>
              <a:pPr/>
              <a:t>39</a:t>
            </a:fld>
            <a:endParaRPr lang="en-US"/>
          </a:p>
        </p:txBody>
      </p:sp>
      <p:sp>
        <p:nvSpPr>
          <p:cNvPr id="199682" name="Rectangle 2"/>
          <p:cNvSpPr>
            <a:spLocks noGrp="1" noRot="1" noChangeAspect="1" noChangeArrowheads="1" noTextEdit="1"/>
          </p:cNvSpPr>
          <p:nvPr>
            <p:ph type="sldImg"/>
          </p:nvPr>
        </p:nvSpPr>
        <p:spPr>
          <a:ln/>
        </p:spPr>
      </p:sp>
      <p:sp>
        <p:nvSpPr>
          <p:cNvPr id="19968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E68B86E-D8FA-4F38-8B01-0B4A301CA6F1}" type="slidenum">
              <a:rPr lang="en-US"/>
              <a:pPr/>
              <a:t>40</a:t>
            </a:fld>
            <a:endParaRPr lang="en-US"/>
          </a:p>
        </p:txBody>
      </p:sp>
      <p:sp>
        <p:nvSpPr>
          <p:cNvPr id="209922" name="Rectangle 2"/>
          <p:cNvSpPr>
            <a:spLocks noGrp="1" noRot="1" noChangeAspect="1" noChangeArrowheads="1" noTextEdit="1"/>
          </p:cNvSpPr>
          <p:nvPr>
            <p:ph type="sldImg"/>
          </p:nvPr>
        </p:nvSpPr>
        <p:spPr>
          <a:ln/>
        </p:spPr>
      </p:sp>
      <p:sp>
        <p:nvSpPr>
          <p:cNvPr id="20992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73E7A78-C5D1-4073-923A-9F3B391A05B0}" type="slidenum">
              <a:rPr lang="en-US"/>
              <a:pPr/>
              <a:t>41</a:t>
            </a:fld>
            <a:endParaRPr lang="en-US"/>
          </a:p>
        </p:txBody>
      </p:sp>
      <p:sp>
        <p:nvSpPr>
          <p:cNvPr id="205826" name="Rectangle 2"/>
          <p:cNvSpPr>
            <a:spLocks noGrp="1" noRot="1" noChangeAspect="1" noChangeArrowheads="1" noTextEdit="1"/>
          </p:cNvSpPr>
          <p:nvPr>
            <p:ph type="sldImg"/>
          </p:nvPr>
        </p:nvSpPr>
        <p:spPr>
          <a:ln/>
        </p:spPr>
      </p:sp>
      <p:sp>
        <p:nvSpPr>
          <p:cNvPr id="20582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E24E20F-605D-4A79-8816-39DE074AEF14}" type="slidenum">
              <a:rPr lang="en-US"/>
              <a:pPr/>
              <a:t>42</a:t>
            </a:fld>
            <a:endParaRPr lang="en-US"/>
          </a:p>
        </p:txBody>
      </p:sp>
      <p:sp>
        <p:nvSpPr>
          <p:cNvPr id="210946" name="Rectangle 2"/>
          <p:cNvSpPr>
            <a:spLocks noGrp="1" noRot="1" noChangeAspect="1" noChangeArrowheads="1" noTextEdit="1"/>
          </p:cNvSpPr>
          <p:nvPr>
            <p:ph type="sldImg"/>
          </p:nvPr>
        </p:nvSpPr>
        <p:spPr>
          <a:ln/>
        </p:spPr>
      </p:sp>
      <p:sp>
        <p:nvSpPr>
          <p:cNvPr id="21094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9E3DF73-5F25-4BDC-B09F-D9AB10C991E8}" type="slidenum">
              <a:rPr lang="en-US"/>
              <a:pPr/>
              <a:t>43</a:t>
            </a:fld>
            <a:endParaRPr lang="en-US"/>
          </a:p>
        </p:txBody>
      </p:sp>
      <p:sp>
        <p:nvSpPr>
          <p:cNvPr id="211970" name="Rectangle 2"/>
          <p:cNvSpPr>
            <a:spLocks noGrp="1" noRot="1" noChangeAspect="1" noChangeArrowheads="1" noTextEdit="1"/>
          </p:cNvSpPr>
          <p:nvPr>
            <p:ph type="sldImg"/>
          </p:nvPr>
        </p:nvSpPr>
        <p:spPr>
          <a:ln/>
        </p:spPr>
      </p:sp>
      <p:sp>
        <p:nvSpPr>
          <p:cNvPr id="21197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9FA0DB2-AF03-4FB1-923C-E628DC8B3E78}" type="slidenum">
              <a:rPr lang="en-US"/>
              <a:pPr/>
              <a:t>44</a:t>
            </a:fld>
            <a:endParaRPr lang="en-US"/>
          </a:p>
        </p:txBody>
      </p:sp>
      <p:sp>
        <p:nvSpPr>
          <p:cNvPr id="214018" name="Rectangle 2"/>
          <p:cNvSpPr>
            <a:spLocks noGrp="1" noRot="1" noChangeAspect="1" noChangeArrowheads="1" noTextEdit="1"/>
          </p:cNvSpPr>
          <p:nvPr>
            <p:ph type="sldImg"/>
          </p:nvPr>
        </p:nvSpPr>
        <p:spPr>
          <a:ln/>
        </p:spPr>
      </p:sp>
      <p:sp>
        <p:nvSpPr>
          <p:cNvPr id="21401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0B58397-5C26-41A0-B54A-BAF776531476}" type="slidenum">
              <a:rPr lang="en-US"/>
              <a:pPr/>
              <a:t>45</a:t>
            </a:fld>
            <a:endParaRPr lang="en-US"/>
          </a:p>
        </p:txBody>
      </p:sp>
      <p:sp>
        <p:nvSpPr>
          <p:cNvPr id="226306" name="Rectangle 2"/>
          <p:cNvSpPr>
            <a:spLocks noGrp="1" noRot="1" noChangeAspect="1" noChangeArrowheads="1" noTextEdit="1"/>
          </p:cNvSpPr>
          <p:nvPr>
            <p:ph type="sldImg"/>
          </p:nvPr>
        </p:nvSpPr>
        <p:spPr>
          <a:ln/>
        </p:spPr>
      </p:sp>
      <p:sp>
        <p:nvSpPr>
          <p:cNvPr id="226307" name="Rectangle 3"/>
          <p:cNvSpPr>
            <a:spLocks noGrp="1" noChangeArrowheads="1"/>
          </p:cNvSpPr>
          <p:nvPr>
            <p:ph type="body" idx="1"/>
          </p:nvPr>
        </p:nvSpPr>
        <p:spPr/>
        <p:txBody>
          <a:bodyP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2">
        <a:schemeClr val="bg2"/>
      </p:bgRef>
    </p:bg>
    <p:spTree>
      <p:nvGrpSpPr>
        <p:cNvPr id="1" name=""/>
        <p:cNvGrpSpPr/>
        <p:nvPr/>
      </p:nvGrpSpPr>
      <p:grpSpPr>
        <a:xfrm>
          <a:off x="0" y="0"/>
          <a:ext cx="0" cy="0"/>
          <a:chOff x="0" y="0"/>
          <a:chExt cx="0" cy="0"/>
        </a:xfrm>
      </p:grpSpPr>
      <p:sp>
        <p:nvSpPr>
          <p:cNvPr id="9" name="Title 8"/>
          <p:cNvSpPr>
            <a:spLocks noGrp="1"/>
          </p:cNvSpPr>
          <p:nvPr>
            <p:ph type="ctrTitle"/>
          </p:nvPr>
        </p:nvSpPr>
        <p:spPr>
          <a:xfrm>
            <a:off x="533400" y="1371600"/>
            <a:ext cx="7851648" cy="18288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smtClean="0"/>
              <a:t>Click to edit Master title style</a:t>
            </a:r>
            <a:endParaRPr kumimoji="0" lang="en-US"/>
          </a:p>
        </p:txBody>
      </p:sp>
      <p:sp>
        <p:nvSpPr>
          <p:cNvPr id="17" name="Subtitle 16"/>
          <p:cNvSpPr>
            <a:spLocks noGrp="1"/>
          </p:cNvSpPr>
          <p:nvPr>
            <p:ph type="subTitle" idx="1"/>
          </p:nvPr>
        </p:nvSpPr>
        <p:spPr>
          <a:xfrm>
            <a:off x="533400" y="3228536"/>
            <a:ext cx="7854696"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30" name="Date Placeholder 29"/>
          <p:cNvSpPr>
            <a:spLocks noGrp="1"/>
          </p:cNvSpPr>
          <p:nvPr>
            <p:ph type="dt" sz="half" idx="10"/>
          </p:nvPr>
        </p:nvSpPr>
        <p:spPr/>
        <p:txBody>
          <a:bodyPr/>
          <a:lstStyle/>
          <a:p>
            <a:fld id="{83068D54-4BAF-4D85-8885-6B880B636D71}" type="datetimeFigureOut">
              <a:rPr lang="en-IN" smtClean="0"/>
              <a:pPr/>
              <a:t>11-09-2019</a:t>
            </a:fld>
            <a:endParaRPr lang="en-IN"/>
          </a:p>
        </p:txBody>
      </p:sp>
      <p:sp>
        <p:nvSpPr>
          <p:cNvPr id="19" name="Footer Placeholder 18"/>
          <p:cNvSpPr>
            <a:spLocks noGrp="1"/>
          </p:cNvSpPr>
          <p:nvPr>
            <p:ph type="ftr" sz="quarter" idx="11"/>
          </p:nvPr>
        </p:nvSpPr>
        <p:spPr/>
        <p:txBody>
          <a:bodyPr/>
          <a:lstStyle/>
          <a:p>
            <a:endParaRPr lang="en-IN"/>
          </a:p>
        </p:txBody>
      </p:sp>
      <p:sp>
        <p:nvSpPr>
          <p:cNvPr id="27" name="Slide Number Placeholder 26"/>
          <p:cNvSpPr>
            <a:spLocks noGrp="1"/>
          </p:cNvSpPr>
          <p:nvPr>
            <p:ph type="sldNum" sz="quarter" idx="12"/>
          </p:nvPr>
        </p:nvSpPr>
        <p:spPr/>
        <p:txBody>
          <a:bodyPr/>
          <a:lstStyle/>
          <a:p>
            <a:fld id="{640C2ABB-E396-4AB9-A014-BCBC253D5459}" type="slidenum">
              <a:rPr lang="en-IN" smtClean="0"/>
              <a:pPr/>
              <a:t>‹#›</a:t>
            </a:fld>
            <a:endParaRPr lang="en-IN"/>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83068D54-4BAF-4D85-8885-6B880B636D71}" type="datetimeFigureOut">
              <a:rPr lang="en-IN" smtClean="0"/>
              <a:pPr/>
              <a:t>11-09-2019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40C2ABB-E396-4AB9-A014-BCBC253D5459}" type="slidenum">
              <a:rPr lang="en-IN" smtClean="0"/>
              <a:pPr/>
              <a:t>‹#›</a:t>
            </a:fld>
            <a:endParaRPr lang="en-I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1"/>
            <a:ext cx="2057400" cy="5211763"/>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914401"/>
            <a:ext cx="6019800" cy="5211763"/>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83068D54-4BAF-4D85-8885-6B880B636D71}" type="datetimeFigureOut">
              <a:rPr lang="en-IN" smtClean="0"/>
              <a:pPr/>
              <a:t>11-09-2019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40C2ABB-E396-4AB9-A014-BCBC253D5459}" type="slidenum">
              <a:rPr lang="en-IN" smtClean="0"/>
              <a:pPr/>
              <a:t>‹#›</a:t>
            </a:fld>
            <a:endParaRPr lang="en-I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clipArtAndTx">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1066800" y="304800"/>
            <a:ext cx="7848600" cy="1143000"/>
          </a:xfrm>
        </p:spPr>
        <p:txBody>
          <a:bodyPr/>
          <a:lstStyle/>
          <a:p>
            <a:r>
              <a:rPr lang="en-US" smtClean="0"/>
              <a:t>Click to edit Master title style</a:t>
            </a:r>
            <a:endParaRPr lang="en-IN"/>
          </a:p>
        </p:txBody>
      </p:sp>
      <p:sp>
        <p:nvSpPr>
          <p:cNvPr id="3" name="ClipArt Placeholder 2"/>
          <p:cNvSpPr>
            <a:spLocks noGrp="1"/>
          </p:cNvSpPr>
          <p:nvPr>
            <p:ph type="clipArt" sz="half" idx="1"/>
          </p:nvPr>
        </p:nvSpPr>
        <p:spPr>
          <a:xfrm>
            <a:off x="1066800" y="1676400"/>
            <a:ext cx="3848100" cy="3581400"/>
          </a:xfrm>
        </p:spPr>
        <p:txBody>
          <a:bodyPr/>
          <a:lstStyle/>
          <a:p>
            <a:endParaRPr lang="en-IN"/>
          </a:p>
        </p:txBody>
      </p:sp>
      <p:sp>
        <p:nvSpPr>
          <p:cNvPr id="4" name="Text Placeholder 3"/>
          <p:cNvSpPr>
            <a:spLocks noGrp="1"/>
          </p:cNvSpPr>
          <p:nvPr>
            <p:ph type="body" sz="half" idx="2"/>
          </p:nvPr>
        </p:nvSpPr>
        <p:spPr>
          <a:xfrm>
            <a:off x="5067300" y="1676400"/>
            <a:ext cx="3848100" cy="3581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Tree>
  </p:cSld>
  <p:clrMapOvr>
    <a:masterClrMapping/>
  </p:clrMapOvr>
  <p:transition>
    <p:wipe dir="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xOverObj">
  <p:cSld name="Title and Text over Content">
    <p:spTree>
      <p:nvGrpSpPr>
        <p:cNvPr id="1" name=""/>
        <p:cNvGrpSpPr/>
        <p:nvPr/>
      </p:nvGrpSpPr>
      <p:grpSpPr>
        <a:xfrm>
          <a:off x="0" y="0"/>
          <a:ext cx="0" cy="0"/>
          <a:chOff x="0" y="0"/>
          <a:chExt cx="0" cy="0"/>
        </a:xfrm>
      </p:grpSpPr>
      <p:sp>
        <p:nvSpPr>
          <p:cNvPr id="2" name="Title 1"/>
          <p:cNvSpPr>
            <a:spLocks noGrp="1"/>
          </p:cNvSpPr>
          <p:nvPr>
            <p:ph type="title"/>
          </p:nvPr>
        </p:nvSpPr>
        <p:spPr>
          <a:xfrm>
            <a:off x="914400" y="76200"/>
            <a:ext cx="8077200" cy="762000"/>
          </a:xfrm>
        </p:spPr>
        <p:txBody>
          <a:bodyPr/>
          <a:lstStyle/>
          <a:p>
            <a:r>
              <a:rPr lang="en-US" smtClean="0"/>
              <a:t>Click to edit Master title style</a:t>
            </a:r>
            <a:endParaRPr lang="en-IN"/>
          </a:p>
        </p:txBody>
      </p:sp>
      <p:sp>
        <p:nvSpPr>
          <p:cNvPr id="3" name="Text Placeholder 2"/>
          <p:cNvSpPr>
            <a:spLocks noGrp="1"/>
          </p:cNvSpPr>
          <p:nvPr>
            <p:ph type="body" sz="half" idx="1"/>
          </p:nvPr>
        </p:nvSpPr>
        <p:spPr>
          <a:xfrm>
            <a:off x="990600" y="1600200"/>
            <a:ext cx="7848600" cy="23241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990600" y="4076700"/>
            <a:ext cx="7848600" cy="23241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83068D54-4BAF-4D85-8885-6B880B636D71}" type="datetimeFigureOut">
              <a:rPr lang="en-IN" smtClean="0"/>
              <a:pPr/>
              <a:t>11-09-2019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40C2ABB-E396-4AB9-A014-BCBC253D5459}" type="slidenum">
              <a:rPr lang="en-IN" smtClean="0"/>
              <a:pPr/>
              <a:t>‹#›</a:t>
            </a:fld>
            <a:endParaRPr lang="en-I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30352" y="1316736"/>
            <a:ext cx="7772400" cy="1362456"/>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530352" y="2704664"/>
            <a:ext cx="7772400" cy="1509712"/>
          </a:xfrm>
        </p:spPr>
        <p:txBody>
          <a:bodyPr lIns="45720" rIns="45720" anchor="t"/>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p>
            <a:fld id="{83068D54-4BAF-4D85-8885-6B880B636D71}" type="datetimeFigureOut">
              <a:rPr lang="en-IN" smtClean="0"/>
              <a:pPr/>
              <a:t>11-09-2019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40C2ABB-E396-4AB9-A014-BCBC253D5459}" type="slidenum">
              <a:rPr lang="en-IN" smtClean="0"/>
              <a:pPr/>
              <a:t>‹#›</a:t>
            </a:fld>
            <a:endParaRPr lang="en-IN"/>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a:lstStyle/>
          <a:p>
            <a:r>
              <a:rPr kumimoji="0" lang="en-US" smtClean="0"/>
              <a:t>Click to edit Master title style</a:t>
            </a:r>
            <a:endParaRPr kumimoji="0" lang="en-US"/>
          </a:p>
        </p:txBody>
      </p:sp>
      <p:sp>
        <p:nvSpPr>
          <p:cNvPr id="3" name="Content Placeholder 2"/>
          <p:cNvSpPr>
            <a:spLocks noGrp="1"/>
          </p:cNvSpPr>
          <p:nvPr>
            <p:ph sz="half" idx="1"/>
          </p:nvPr>
        </p:nvSpPr>
        <p:spPr>
          <a:xfrm>
            <a:off x="457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648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83068D54-4BAF-4D85-8885-6B880B636D71}" type="datetimeFigureOut">
              <a:rPr lang="en-IN" smtClean="0"/>
              <a:pPr/>
              <a:t>11-09-2019</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40C2ABB-E396-4AB9-A014-BCBC253D5459}" type="slidenum">
              <a:rPr lang="en-IN" smtClean="0"/>
              <a:pPr/>
              <a:t>‹#›</a:t>
            </a:fld>
            <a:endParaRPr lang="en-I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tIns="45720" anchor="b"/>
          <a:lstStyle>
            <a:lvl1pPr>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1855248"/>
            <a:ext cx="4040188"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45025" y="1859757"/>
            <a:ext cx="4041775"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457200" y="2514600"/>
            <a:ext cx="4040188"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645025" y="2514600"/>
            <a:ext cx="4041775"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p>
            <a:fld id="{83068D54-4BAF-4D85-8885-6B880B636D71}" type="datetimeFigureOut">
              <a:rPr lang="en-IN" smtClean="0"/>
              <a:pPr/>
              <a:t>11-09-2019</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640C2ABB-E396-4AB9-A014-BCBC253D5459}" type="slidenum">
              <a:rPr lang="en-IN" smtClean="0"/>
              <a:pPr/>
              <a:t>‹#›</a:t>
            </a:fld>
            <a:endParaRPr lang="en-I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305800" cy="114300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fld id="{83068D54-4BAF-4D85-8885-6B880B636D71}" type="datetimeFigureOut">
              <a:rPr lang="en-IN" smtClean="0"/>
              <a:pPr/>
              <a:t>11-09-2019</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640C2ABB-E396-4AB9-A014-BCBC253D5459}" type="slidenum">
              <a:rPr lang="en-IN" smtClean="0"/>
              <a:pPr/>
              <a:t>‹#›</a:t>
            </a:fld>
            <a:endParaRPr lang="en-I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3068D54-4BAF-4D85-8885-6B880B636D71}" type="datetimeFigureOut">
              <a:rPr lang="en-IN" smtClean="0"/>
              <a:pPr/>
              <a:t>11-09-2019</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640C2ABB-E396-4AB9-A014-BCBC253D5459}" type="slidenum">
              <a:rPr lang="en-IN" smtClean="0"/>
              <a:pPr/>
              <a:t>‹#›</a:t>
            </a:fld>
            <a:endParaRPr lang="en-I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514352"/>
            <a:ext cx="2743200" cy="1162050"/>
          </a:xfrm>
        </p:spPr>
        <p:txBody>
          <a:bodyPr lIns="0" anchor="b">
            <a:noAutofit/>
          </a:bodyPr>
          <a:lstStyle>
            <a:lvl1pPr algn="l" rtl="0">
              <a:spcBef>
                <a:spcPct val="0"/>
              </a:spcBef>
              <a:buNone/>
              <a:defRPr sz="2600" b="0">
                <a:ln>
                  <a:noFill/>
                </a:ln>
                <a:solidFill>
                  <a:schemeClr val="tx2"/>
                </a:solidFill>
                <a:effectLst/>
                <a:latin typeface="+mj-lt"/>
                <a:ea typeface="+mj-ea"/>
                <a:cs typeface="+mj-cs"/>
              </a:defRPr>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685800" y="1676400"/>
            <a:ext cx="27432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3575050" y="1676400"/>
            <a:ext cx="5111750" cy="4572000"/>
          </a:xfrm>
        </p:spPr>
        <p:txBody>
          <a:bodyPr tIns="0"/>
          <a:lstStyle>
            <a:lvl1pPr>
              <a:defRPr sz="2800"/>
            </a:lvl1pPr>
            <a:lvl2pPr>
              <a:defRPr sz="2600"/>
            </a:lvl2pPr>
            <a:lvl3pPr>
              <a:defRPr sz="2400"/>
            </a:lvl3pPr>
            <a:lvl4pPr>
              <a:defRPr sz="20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83068D54-4BAF-4D85-8885-6B880B636D71}" type="datetimeFigureOut">
              <a:rPr lang="en-IN" smtClean="0"/>
              <a:pPr/>
              <a:t>11-09-2019</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40C2ABB-E396-4AB9-A014-BCBC253D5459}" type="slidenum">
              <a:rPr lang="en-IN" smtClean="0"/>
              <a:pPr/>
              <a:t>‹#›</a:t>
            </a:fld>
            <a:endParaRPr lang="en-I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nip and Round Single Corner Rectangle 8"/>
          <p:cNvSpPr/>
          <p:nvPr/>
        </p:nvSpPr>
        <p:spPr>
          <a:xfrm rot="420000" flipV="1">
            <a:off x="3165753" y="1108077"/>
            <a:ext cx="52578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12" name="Right Triangle 11"/>
          <p:cNvSpPr/>
          <p:nvPr/>
        </p:nvSpPr>
        <p:spPr>
          <a:xfrm rot="420000" flipV="1">
            <a:off x="8004134" y="5359769"/>
            <a:ext cx="155448" cy="155448"/>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1"/>
          <p:cNvSpPr>
            <a:spLocks noGrp="1"/>
          </p:cNvSpPr>
          <p:nvPr>
            <p:ph type="title"/>
          </p:nvPr>
        </p:nvSpPr>
        <p:spPr>
          <a:xfrm>
            <a:off x="609600" y="1176996"/>
            <a:ext cx="2212848" cy="1582621"/>
          </a:xfrm>
        </p:spPr>
        <p:txBody>
          <a:bodyPr vert="horz" lIns="45720" tIns="45720" rIns="45720" bIns="45720" anchor="b"/>
          <a:lstStyle>
            <a:lvl1pPr algn="l">
              <a:buNone/>
              <a:defRPr sz="2000" b="1">
                <a:solidFill>
                  <a:schemeClr val="tx2"/>
                </a:solidFill>
              </a:defRPr>
            </a:lvl1pPr>
          </a:lstStyle>
          <a:p>
            <a:r>
              <a:rPr kumimoji="0" lang="en-US" smtClean="0"/>
              <a:t>Click to edit Master title style</a:t>
            </a:r>
            <a:endParaRPr kumimoji="0" lang="en-US"/>
          </a:p>
        </p:txBody>
      </p:sp>
      <p:sp>
        <p:nvSpPr>
          <p:cNvPr id="4" name="Text Placeholder 3"/>
          <p:cNvSpPr>
            <a:spLocks noGrp="1"/>
          </p:cNvSpPr>
          <p:nvPr>
            <p:ph type="body" sz="half" idx="2"/>
          </p:nvPr>
        </p:nvSpPr>
        <p:spPr>
          <a:xfrm>
            <a:off x="609600" y="2828785"/>
            <a:ext cx="2209800" cy="2179320"/>
          </a:xfrm>
        </p:spPr>
        <p:txBody>
          <a:bodyPr lIns="64008" rIns="45720" bIns="45720" anchor="t"/>
          <a:lstStyle>
            <a:lvl1pPr marL="0" indent="0" algn="l">
              <a:spcBef>
                <a:spcPts val="250"/>
              </a:spcBef>
              <a:buFontTx/>
              <a:buNone/>
              <a:defRPr sz="13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fld id="{83068D54-4BAF-4D85-8885-6B880B636D71}" type="datetimeFigureOut">
              <a:rPr lang="en-IN" smtClean="0"/>
              <a:pPr/>
              <a:t>11-09-2019</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a:xfrm>
            <a:off x="8077200" y="6356350"/>
            <a:ext cx="609600" cy="365125"/>
          </a:xfrm>
        </p:spPr>
        <p:txBody>
          <a:bodyPr/>
          <a:lstStyle/>
          <a:p>
            <a:fld id="{640C2ABB-E396-4AB9-A014-BCBC253D5459}" type="slidenum">
              <a:rPr lang="en-IN" smtClean="0"/>
              <a:pPr/>
              <a:t>‹#›</a:t>
            </a:fld>
            <a:endParaRPr lang="en-IN"/>
          </a:p>
        </p:txBody>
      </p:sp>
      <p:sp>
        <p:nvSpPr>
          <p:cNvPr id="3" name="Picture Placeholder 2"/>
          <p:cNvSpPr>
            <a:spLocks noGrp="1"/>
          </p:cNvSpPr>
          <p:nvPr>
            <p:ph type="pic" idx="1"/>
          </p:nvPr>
        </p:nvSpPr>
        <p:spPr>
          <a:xfrm rot="420000">
            <a:off x="3485793" y="1199517"/>
            <a:ext cx="4617720" cy="3931920"/>
          </a:xfrm>
          <a:prstGeom prst="rect">
            <a:avLst/>
          </a:prstGeom>
          <a:solidFill>
            <a:schemeClr val="bg2"/>
          </a:solidFill>
          <a:ln w="3000" cap="rnd">
            <a:solidFill>
              <a:srgbClr val="C0C0C0"/>
            </a:solidFill>
            <a:round/>
          </a:ln>
          <a:effectLst/>
        </p:spPr>
        <p:txBody>
          <a:bodyPr/>
          <a:lstStyle>
            <a:lvl1pPr marL="0" indent="0">
              <a:buNone/>
              <a:defRPr sz="3200"/>
            </a:lvl1pPr>
          </a:lstStyle>
          <a:p>
            <a:r>
              <a:rPr kumimoji="0" lang="en-US" smtClean="0"/>
              <a:t>Click icon to add picture</a:t>
            </a:r>
            <a:endParaRPr kumimoji="0" lang="en-US" dirty="0"/>
          </a:p>
        </p:txBody>
      </p:sp>
      <p:sp>
        <p:nvSpPr>
          <p:cNvPr id="10" name="Freeform 9"/>
          <p:cNvSpPr>
            <a:spLocks/>
          </p:cNvSpPr>
          <p:nvPr/>
        </p:nvSpPr>
        <p:spPr bwMode="auto">
          <a:xfrm flipV="1">
            <a:off x="-9525" y="5816600"/>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11" name="Freeform 10"/>
          <p:cNvSpPr>
            <a:spLocks/>
          </p:cNvSpPr>
          <p:nvPr/>
        </p:nvSpPr>
        <p:spPr bwMode="auto">
          <a:xfrm flipV="1">
            <a:off x="4381500" y="6219825"/>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Freeform 6"/>
          <p:cNvSpPr>
            <a:spLocks/>
          </p:cNvSpPr>
          <p:nvPr/>
        </p:nvSpPr>
        <p:spPr bwMode="auto">
          <a:xfrm>
            <a:off x="-9525" y="-7144"/>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8" name="Freeform 7"/>
          <p:cNvSpPr>
            <a:spLocks/>
          </p:cNvSpPr>
          <p:nvPr/>
        </p:nvSpPr>
        <p:spPr bwMode="auto">
          <a:xfrm>
            <a:off x="4381500" y="-7144"/>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9" name="Title Placeholder 8"/>
          <p:cNvSpPr>
            <a:spLocks noGrp="1"/>
          </p:cNvSpPr>
          <p:nvPr>
            <p:ph type="title"/>
          </p:nvPr>
        </p:nvSpPr>
        <p:spPr>
          <a:xfrm>
            <a:off x="457200" y="704088"/>
            <a:ext cx="8229600" cy="1143000"/>
          </a:xfrm>
          <a:prstGeom prst="rect">
            <a:avLst/>
          </a:prstGeom>
        </p:spPr>
        <p:txBody>
          <a:bodyPr vert="horz" lIns="0" rIns="0" bIns="0" anchor="b">
            <a:normAutofit/>
          </a:bodyPr>
          <a:lstStyle/>
          <a:p>
            <a:r>
              <a:rPr kumimoji="0" lang="en-US" smtClean="0"/>
              <a:t>Click to edit Master title style</a:t>
            </a:r>
            <a:endParaRPr kumimoji="0" lang="en-US"/>
          </a:p>
        </p:txBody>
      </p:sp>
      <p:sp>
        <p:nvSpPr>
          <p:cNvPr id="30" name="Text Placeholder 29"/>
          <p:cNvSpPr>
            <a:spLocks noGrp="1"/>
          </p:cNvSpPr>
          <p:nvPr>
            <p:ph type="body" idx="1"/>
          </p:nvPr>
        </p:nvSpPr>
        <p:spPr>
          <a:xfrm>
            <a:off x="457200" y="1935480"/>
            <a:ext cx="8229600" cy="4389120"/>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0" name="Date Placeholder 9"/>
          <p:cNvSpPr>
            <a:spLocks noGrp="1"/>
          </p:cNvSpPr>
          <p:nvPr>
            <p:ph type="dt" sz="half" idx="2"/>
          </p:nvPr>
        </p:nvSpPr>
        <p:spPr>
          <a:xfrm>
            <a:off x="457200" y="6356350"/>
            <a:ext cx="21336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fld id="{83068D54-4BAF-4D85-8885-6B880B636D71}" type="datetimeFigureOut">
              <a:rPr lang="en-IN" smtClean="0"/>
              <a:pPr/>
              <a:t>11-09-2019</a:t>
            </a:fld>
            <a:endParaRPr lang="en-IN"/>
          </a:p>
        </p:txBody>
      </p:sp>
      <p:sp>
        <p:nvSpPr>
          <p:cNvPr id="22" name="Footer Placeholder 21"/>
          <p:cNvSpPr>
            <a:spLocks noGrp="1"/>
          </p:cNvSpPr>
          <p:nvPr>
            <p:ph type="ftr" sz="quarter" idx="3"/>
          </p:nvPr>
        </p:nvSpPr>
        <p:spPr>
          <a:xfrm>
            <a:off x="2667000" y="6356350"/>
            <a:ext cx="33528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endParaRPr lang="en-IN"/>
          </a:p>
        </p:txBody>
      </p:sp>
      <p:sp>
        <p:nvSpPr>
          <p:cNvPr id="18" name="Slide Number Placeholder 17"/>
          <p:cNvSpPr>
            <a:spLocks noGrp="1"/>
          </p:cNvSpPr>
          <p:nvPr>
            <p:ph type="sldNum" sz="quarter" idx="4"/>
          </p:nvPr>
        </p:nvSpPr>
        <p:spPr>
          <a:xfrm>
            <a:off x="7924800" y="6356350"/>
            <a:ext cx="762000" cy="365125"/>
          </a:xfrm>
          <a:prstGeom prst="rect">
            <a:avLst/>
          </a:prstGeom>
        </p:spPr>
        <p:txBody>
          <a:bodyPr vert="horz" lIns="0" tIns="0" rIns="0" bIns="0" anchor="b"/>
          <a:lstStyle>
            <a:lvl1pPr algn="r" eaLnBrk="1" latinLnBrk="0" hangingPunct="1">
              <a:defRPr kumimoji="0" sz="1200">
                <a:solidFill>
                  <a:schemeClr val="tx2">
                    <a:shade val="90000"/>
                  </a:schemeClr>
                </a:solidFill>
              </a:defRPr>
            </a:lvl1pPr>
          </a:lstStyle>
          <a:p>
            <a:fld id="{640C2ABB-E396-4AB9-A014-BCBC253D5459}" type="slidenum">
              <a:rPr lang="en-IN" smtClean="0"/>
              <a:pPr/>
              <a:t>‹#›</a:t>
            </a:fld>
            <a:endParaRPr lang="en-IN"/>
          </a:p>
        </p:txBody>
      </p:sp>
      <p:grpSp>
        <p:nvGrpSpPr>
          <p:cNvPr id="2" name="Group 1"/>
          <p:cNvGrpSpPr/>
          <p:nvPr/>
        </p:nvGrpSpPr>
        <p:grpSpPr>
          <a:xfrm>
            <a:off x="-19017" y="202408"/>
            <a:ext cx="9180548" cy="649224"/>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grpSp>
    </p:spTree>
  </p:cSld>
  <p:clrMap bg1="lt1" tx1="dk1" bg2="lt2" tx2="dk2" accent1="accent1" accent2="accent2" accent3="accent3" accent4="accent4" accent5="accent5" accent6="accent6" hlink="hlink" folHlink="folHlink"/>
  <p:sldLayoutIdLst>
    <p:sldLayoutId id="2147483740" r:id="rId1"/>
    <p:sldLayoutId id="2147483741" r:id="rId2"/>
    <p:sldLayoutId id="2147483742" r:id="rId3"/>
    <p:sldLayoutId id="2147483743" r:id="rId4"/>
    <p:sldLayoutId id="2147483744" r:id="rId5"/>
    <p:sldLayoutId id="2147483745" r:id="rId6"/>
    <p:sldLayoutId id="2147483746" r:id="rId7"/>
    <p:sldLayoutId id="2147483747" r:id="rId8"/>
    <p:sldLayoutId id="2147483748" r:id="rId9"/>
    <p:sldLayoutId id="2147483749" r:id="rId10"/>
    <p:sldLayoutId id="2147483750" r:id="rId11"/>
    <p:sldLayoutId id="2147483751" r:id="rId12"/>
    <p:sldLayoutId id="2147483752" r:id="rId13"/>
  </p:sldLayoutIdLst>
  <p:txStyles>
    <p:titleStyle>
      <a:lvl1pPr algn="l" rtl="0" eaLnBrk="1" latinLnBrk="0" hangingPunct="1">
        <a:spcBef>
          <a:spcPct val="0"/>
        </a:spcBef>
        <a:buNone/>
        <a:defRPr kumimoji="0" sz="5000" b="0" kern="1200">
          <a:ln>
            <a:noFill/>
          </a:ln>
          <a:solidFill>
            <a:schemeClr val="tx2"/>
          </a:solidFill>
          <a:effectLst/>
          <a:latin typeface="+mj-lt"/>
          <a:ea typeface="+mj-ea"/>
          <a:cs typeface="+mj-cs"/>
        </a:defRPr>
      </a:lvl1pPr>
    </p:titleStyle>
    <p:body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12.xml"/><Relationship Id="rId1" Type="http://schemas.openxmlformats.org/officeDocument/2006/relationships/vmlDrawing" Target="../drawings/vmlDrawing3.vml"/></Relationships>
</file>

<file path=ppt/slides/_rels/slide11.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12.xml"/><Relationship Id="rId1" Type="http://schemas.openxmlformats.org/officeDocument/2006/relationships/vmlDrawing" Target="../drawings/vmlDrawing4.vml"/></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12.xml"/><Relationship Id="rId1" Type="http://schemas.openxmlformats.org/officeDocument/2006/relationships/vmlDrawing" Target="../drawings/vmlDrawing5.vml"/></Relationships>
</file>

<file path=ppt/slides/_rels/slide13.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12.xml"/><Relationship Id="rId1" Type="http://schemas.openxmlformats.org/officeDocument/2006/relationships/vmlDrawing" Target="../drawings/vmlDrawing6.vml"/></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12.xml"/><Relationship Id="rId1" Type="http://schemas.openxmlformats.org/officeDocument/2006/relationships/vmlDrawing" Target="../drawings/vmlDrawing7.v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59.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slideLayout" Target="../slideLayouts/slideLayout7.xml"/><Relationship Id="rId4" Type="http://schemas.openxmlformats.org/officeDocument/2006/relationships/image" Target="../media/image39.jpeg"/></Relationships>
</file>

<file path=ppt/slides/_rels/slide64.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 Id="rId4" Type="http://schemas.openxmlformats.org/officeDocument/2006/relationships/image" Target="../media/image53.jpeg"/></Relationships>
</file>

<file path=ppt/slides/_rels/slide79.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54.jpeg"/><Relationship Id="rId1" Type="http://schemas.openxmlformats.org/officeDocument/2006/relationships/slideLayout" Target="../slideLayouts/slideLayout7.xml"/><Relationship Id="rId6" Type="http://schemas.openxmlformats.org/officeDocument/2006/relationships/image" Target="../media/image58.jpeg"/><Relationship Id="rId5" Type="http://schemas.openxmlformats.org/officeDocument/2006/relationships/image" Target="../media/image57.png"/><Relationship Id="rId4" Type="http://schemas.openxmlformats.org/officeDocument/2006/relationships/image" Target="../media/image56.jpeg"/></Relationships>
</file>

<file path=ppt/slides/_rels/slide8.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12.xml"/><Relationship Id="rId1" Type="http://schemas.openxmlformats.org/officeDocument/2006/relationships/vmlDrawing" Target="../drawings/vmlDrawing1.vml"/></Relationships>
</file>

<file path=ppt/slides/_rels/slide80.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61.jpe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image" Target="../media/image63.jpeg"/><Relationship Id="rId1" Type="http://schemas.openxmlformats.org/officeDocument/2006/relationships/slideLayout" Target="../slideLayouts/slideLayout7.xml"/><Relationship Id="rId6" Type="http://schemas.openxmlformats.org/officeDocument/2006/relationships/image" Target="../media/image67.jpeg"/><Relationship Id="rId5" Type="http://schemas.openxmlformats.org/officeDocument/2006/relationships/image" Target="../media/image66.jpeg"/><Relationship Id="rId4" Type="http://schemas.openxmlformats.org/officeDocument/2006/relationships/image" Target="../media/image65.jpeg"/></Relationships>
</file>

<file path=ppt/slides/_rels/slide8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image" Target="../media/image70.jpeg"/><Relationship Id="rId1" Type="http://schemas.openxmlformats.org/officeDocument/2006/relationships/slideLayout" Target="../slideLayouts/slideLayout7.xml"/><Relationship Id="rId6" Type="http://schemas.openxmlformats.org/officeDocument/2006/relationships/image" Target="../media/image74.jpeg"/><Relationship Id="rId5" Type="http://schemas.openxmlformats.org/officeDocument/2006/relationships/image" Target="../media/image73.jpeg"/><Relationship Id="rId4" Type="http://schemas.openxmlformats.org/officeDocument/2006/relationships/image" Target="../media/image72.jpe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12.xml"/><Relationship Id="rId1" Type="http://schemas.openxmlformats.org/officeDocument/2006/relationships/vmlDrawing" Target="../drawings/vmlDrawing2.v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algn="ctr"/>
            <a:r>
              <a:rPr lang="en-US" dirty="0" smtClean="0"/>
              <a:t>Managing International Business</a:t>
            </a:r>
            <a:endParaRPr lang="en-IN" dirty="0"/>
          </a:p>
        </p:txBody>
      </p:sp>
      <p:sp>
        <p:nvSpPr>
          <p:cNvPr id="3" name="Subtitle 2"/>
          <p:cNvSpPr>
            <a:spLocks noGrp="1"/>
          </p:cNvSpPr>
          <p:nvPr>
            <p:ph type="subTitle" idx="1"/>
          </p:nvPr>
        </p:nvSpPr>
        <p:spPr/>
        <p:txBody>
          <a:bodyPr/>
          <a:lstStyle/>
          <a:p>
            <a:endParaRPr lang="en-IN"/>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p:txBody>
          <a:bodyPr>
            <a:normAutofit fontScale="90000"/>
          </a:bodyPr>
          <a:lstStyle/>
          <a:p>
            <a:r>
              <a:rPr lang="en-US"/>
              <a:t>Drivers of International </a:t>
            </a:r>
            <a:br>
              <a:rPr lang="en-US"/>
            </a:br>
            <a:r>
              <a:rPr lang="en-US"/>
              <a:t>Expansion</a:t>
            </a:r>
            <a:r>
              <a:rPr lang="en-US">
                <a:cs typeface="Times New Roman" pitchFamily="18" charset="0"/>
              </a:rPr>
              <a:t>, continued</a:t>
            </a:r>
          </a:p>
        </p:txBody>
      </p:sp>
      <p:graphicFrame>
        <p:nvGraphicFramePr>
          <p:cNvPr id="57349" name="Object 5">
            <a:hlinkClick r:id="" action="ppaction://ole?verb=0"/>
          </p:cNvPr>
          <p:cNvGraphicFramePr>
            <a:graphicFrameLocks/>
          </p:cNvGraphicFramePr>
          <p:nvPr>
            <p:ph type="clipArt" sz="half" idx="1"/>
          </p:nvPr>
        </p:nvGraphicFramePr>
        <p:xfrm>
          <a:off x="2489200" y="3032125"/>
          <a:ext cx="1003300" cy="869950"/>
        </p:xfrm>
        <a:graphic>
          <a:graphicData uri="http://schemas.openxmlformats.org/presentationml/2006/ole">
            <p:oleObj spid="_x0000_s3074" name="Clip" r:id="rId3" imgW="1002960" imgH="869760" progId="">
              <p:embed/>
            </p:oleObj>
          </a:graphicData>
        </a:graphic>
      </p:graphicFrame>
      <p:sp>
        <p:nvSpPr>
          <p:cNvPr id="57348" name="Rectangle 4"/>
          <p:cNvSpPr>
            <a:spLocks noGrp="1" noChangeArrowheads="1"/>
          </p:cNvSpPr>
          <p:nvPr>
            <p:ph type="body" sz="half" idx="2"/>
          </p:nvPr>
        </p:nvSpPr>
        <p:spPr>
          <a:xfrm>
            <a:off x="4572000" y="1676400"/>
            <a:ext cx="3848100" cy="4267200"/>
          </a:xfrm>
        </p:spPr>
        <p:txBody>
          <a:bodyPr>
            <a:normAutofit/>
          </a:bodyPr>
          <a:lstStyle/>
          <a:p>
            <a:pPr>
              <a:buFontTx/>
              <a:buNone/>
            </a:pPr>
            <a:r>
              <a:rPr lang="en-US" b="1">
                <a:solidFill>
                  <a:srgbClr val="5F00BE"/>
                </a:solidFill>
              </a:rPr>
              <a:t>TECHNOLOGY</a:t>
            </a:r>
          </a:p>
          <a:p>
            <a:pPr lvl="1">
              <a:buClr>
                <a:srgbClr val="CC3300"/>
              </a:buClr>
              <a:buSzTx/>
              <a:buFontTx/>
              <a:buChar char="•"/>
            </a:pPr>
            <a:r>
              <a:rPr lang="en-US" sz="2400"/>
              <a:t>Consumers worldwide are exposed to similar products, services, and entertainment.</a:t>
            </a:r>
          </a:p>
          <a:p>
            <a:pPr lvl="1">
              <a:buClr>
                <a:srgbClr val="CC3300"/>
              </a:buClr>
              <a:buSzTx/>
              <a:buFontTx/>
              <a:buChar char="•"/>
            </a:pPr>
            <a:r>
              <a:rPr lang="en-US" sz="2400"/>
              <a:t>The Web and the Internet have revolutionized the way companies conduct business.</a:t>
            </a: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7348">
                                            <p:txEl>
                                              <p:pRg st="0" end="0"/>
                                            </p:txEl>
                                          </p:spTgt>
                                        </p:tgtEl>
                                        <p:attrNameLst>
                                          <p:attrName>style.visibility</p:attrName>
                                        </p:attrNameLst>
                                      </p:cBhvr>
                                      <p:to>
                                        <p:strVal val="visible"/>
                                      </p:to>
                                    </p:set>
                                    <p:anim calcmode="lin" valueType="num">
                                      <p:cBhvr additive="base">
                                        <p:cTn id="7" dur="500" fill="hold"/>
                                        <p:tgtEl>
                                          <p:spTgt spid="57348">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57348">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57348">
                                            <p:txEl>
                                              <p:pRg st="1" end="1"/>
                                            </p:txEl>
                                          </p:spTgt>
                                        </p:tgtEl>
                                        <p:attrNameLst>
                                          <p:attrName>style.visibility</p:attrName>
                                        </p:attrNameLst>
                                      </p:cBhvr>
                                      <p:to>
                                        <p:strVal val="visible"/>
                                      </p:to>
                                    </p:set>
                                    <p:anim calcmode="lin" valueType="num">
                                      <p:cBhvr additive="base">
                                        <p:cTn id="13" dur="500" fill="hold"/>
                                        <p:tgtEl>
                                          <p:spTgt spid="57348">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57348">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57348">
                                            <p:txEl>
                                              <p:pRg st="2" end="2"/>
                                            </p:txEl>
                                          </p:spTgt>
                                        </p:tgtEl>
                                        <p:attrNameLst>
                                          <p:attrName>style.visibility</p:attrName>
                                        </p:attrNameLst>
                                      </p:cBhvr>
                                      <p:to>
                                        <p:strVal val="visible"/>
                                      </p:to>
                                    </p:set>
                                    <p:anim calcmode="lin" valueType="num">
                                      <p:cBhvr additive="base">
                                        <p:cTn id="19" dur="500" fill="hold"/>
                                        <p:tgtEl>
                                          <p:spTgt spid="57348">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57348">
                                            <p:txEl>
                                              <p:pRg st="2" end="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348" grpId="0" build="p" bldLvl="2" autoUpdateAnimBg="0"/>
    </p:bldLst>
  </p:timing>
</p:sld>
</file>

<file path=ppt/slides/slide1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aphicFrame>
        <p:nvGraphicFramePr>
          <p:cNvPr id="90112" name="Object 0">
            <a:hlinkClick r:id="" action="ppaction://ole?verb=0"/>
          </p:cNvPr>
          <p:cNvGraphicFramePr>
            <a:graphicFrameLocks/>
          </p:cNvGraphicFramePr>
          <p:nvPr>
            <p:ph type="clipArt" sz="half" idx="1"/>
          </p:nvPr>
        </p:nvGraphicFramePr>
        <p:xfrm>
          <a:off x="1066800" y="2538413"/>
          <a:ext cx="3429000" cy="3176587"/>
        </p:xfrm>
        <a:graphic>
          <a:graphicData uri="http://schemas.openxmlformats.org/presentationml/2006/ole">
            <p:oleObj spid="_x0000_s4098" name="Clip" r:id="rId3" imgW="4167000" imgH="3860640" progId="">
              <p:embed/>
            </p:oleObj>
          </a:graphicData>
        </a:graphic>
      </p:graphicFrame>
      <p:sp>
        <p:nvSpPr>
          <p:cNvPr id="58372" name="Rectangle 4"/>
          <p:cNvSpPr>
            <a:spLocks noGrp="1" noChangeArrowheads="1"/>
          </p:cNvSpPr>
          <p:nvPr>
            <p:ph type="body" sz="half" idx="2"/>
          </p:nvPr>
        </p:nvSpPr>
        <p:spPr>
          <a:xfrm>
            <a:off x="4562475" y="1766888"/>
            <a:ext cx="4352925" cy="3581400"/>
          </a:xfrm>
        </p:spPr>
        <p:txBody>
          <a:bodyPr>
            <a:normAutofit/>
          </a:bodyPr>
          <a:lstStyle/>
          <a:p>
            <a:pPr>
              <a:lnSpc>
                <a:spcPct val="90000"/>
              </a:lnSpc>
              <a:spcBef>
                <a:spcPct val="20000"/>
              </a:spcBef>
              <a:buFontTx/>
              <a:buNone/>
            </a:pPr>
            <a:endParaRPr lang="en-US" sz="1800" b="1">
              <a:solidFill>
                <a:srgbClr val="5F00BE"/>
              </a:solidFill>
            </a:endParaRPr>
          </a:p>
          <a:p>
            <a:pPr lvl="1">
              <a:lnSpc>
                <a:spcPct val="90000"/>
              </a:lnSpc>
              <a:buClr>
                <a:srgbClr val="CC3300"/>
              </a:buClr>
              <a:buSzTx/>
              <a:buFontTx/>
              <a:buChar char="•"/>
            </a:pPr>
            <a:r>
              <a:rPr lang="en-US" sz="2400"/>
              <a:t>Lower cost and higher quality communication      due to satellite technology, teleconferencing, and            e-mail</a:t>
            </a:r>
          </a:p>
          <a:p>
            <a:pPr lvl="1">
              <a:lnSpc>
                <a:spcPct val="90000"/>
              </a:lnSpc>
              <a:buClr>
                <a:srgbClr val="CC3300"/>
              </a:buClr>
              <a:buSzTx/>
              <a:buFontTx/>
              <a:buChar char="•"/>
            </a:pPr>
            <a:r>
              <a:rPr lang="en-US" sz="2400"/>
              <a:t>Efficient transportation due to containerization and just-in-time technology</a:t>
            </a:r>
          </a:p>
        </p:txBody>
      </p:sp>
      <p:sp>
        <p:nvSpPr>
          <p:cNvPr id="58376" name="Rectangle 8"/>
          <p:cNvSpPr>
            <a:spLocks noChangeArrowheads="1"/>
          </p:cNvSpPr>
          <p:nvPr/>
        </p:nvSpPr>
        <p:spPr bwMode="auto">
          <a:xfrm>
            <a:off x="1066800" y="304800"/>
            <a:ext cx="7848600" cy="1143000"/>
          </a:xfrm>
          <a:prstGeom prst="rect">
            <a:avLst/>
          </a:prstGeom>
          <a:noFill/>
          <a:ln w="9525">
            <a:noFill/>
            <a:miter lim="800000"/>
            <a:headEnd/>
            <a:tailEnd/>
          </a:ln>
          <a:effectLst/>
        </p:spPr>
        <p:txBody>
          <a:bodyPr anchor="b"/>
          <a:lstStyle/>
          <a:p>
            <a:r>
              <a:rPr lang="en-US">
                <a:solidFill>
                  <a:srgbClr val="CC3300"/>
                </a:solidFill>
              </a:rPr>
              <a:t>Drivers of International </a:t>
            </a:r>
            <a:br>
              <a:rPr lang="en-US">
                <a:solidFill>
                  <a:srgbClr val="CC3300"/>
                </a:solidFill>
              </a:rPr>
            </a:br>
            <a:r>
              <a:rPr lang="en-US">
                <a:solidFill>
                  <a:srgbClr val="CC3300"/>
                </a:solidFill>
              </a:rPr>
              <a:t>Expansion</a:t>
            </a:r>
            <a:r>
              <a:rPr lang="en-US">
                <a:solidFill>
                  <a:srgbClr val="CC3300"/>
                </a:solidFill>
                <a:cs typeface="Times New Roman" pitchFamily="18" charset="0"/>
              </a:rPr>
              <a:t>, continued</a:t>
            </a:r>
          </a:p>
        </p:txBody>
      </p:sp>
      <p:sp>
        <p:nvSpPr>
          <p:cNvPr id="58377" name="Text Box 9"/>
          <p:cNvSpPr txBox="1">
            <a:spLocks noChangeArrowheads="1"/>
          </p:cNvSpPr>
          <p:nvPr/>
        </p:nvSpPr>
        <p:spPr bwMode="auto">
          <a:xfrm>
            <a:off x="1095375" y="1676400"/>
            <a:ext cx="7378700" cy="457200"/>
          </a:xfrm>
          <a:prstGeom prst="rect">
            <a:avLst/>
          </a:prstGeom>
          <a:noFill/>
          <a:ln w="9525">
            <a:noFill/>
            <a:miter lim="800000"/>
            <a:headEnd/>
            <a:tailEnd/>
          </a:ln>
          <a:effectLst/>
        </p:spPr>
        <p:txBody>
          <a:bodyPr wrap="none">
            <a:spAutoFit/>
          </a:bodyPr>
          <a:lstStyle/>
          <a:p>
            <a:r>
              <a:rPr lang="en-US" sz="2400" b="1">
                <a:solidFill>
                  <a:srgbClr val="5F00BE"/>
                </a:solidFill>
              </a:rPr>
              <a:t>TRANSPORTATION and TELECOMMUNICATIONS</a:t>
            </a: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8372">
                                            <p:txEl>
                                              <p:pRg st="1" end="1"/>
                                            </p:txEl>
                                          </p:spTgt>
                                        </p:tgtEl>
                                        <p:attrNameLst>
                                          <p:attrName>style.visibility</p:attrName>
                                        </p:attrNameLst>
                                      </p:cBhvr>
                                      <p:to>
                                        <p:strVal val="visible"/>
                                      </p:to>
                                    </p:set>
                                    <p:anim calcmode="lin" valueType="num">
                                      <p:cBhvr additive="base">
                                        <p:cTn id="7" dur="500" fill="hold"/>
                                        <p:tgtEl>
                                          <p:spTgt spid="58372">
                                            <p:txEl>
                                              <p:pRg st="1" end="1"/>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58372">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58372">
                                            <p:txEl>
                                              <p:pRg st="2" end="2"/>
                                            </p:txEl>
                                          </p:spTgt>
                                        </p:tgtEl>
                                        <p:attrNameLst>
                                          <p:attrName>style.visibility</p:attrName>
                                        </p:attrNameLst>
                                      </p:cBhvr>
                                      <p:to>
                                        <p:strVal val="visible"/>
                                      </p:to>
                                    </p:set>
                                    <p:anim calcmode="lin" valueType="num">
                                      <p:cBhvr additive="base">
                                        <p:cTn id="13" dur="500" fill="hold"/>
                                        <p:tgtEl>
                                          <p:spTgt spid="58372">
                                            <p:txEl>
                                              <p:pRg st="2" end="2"/>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58372">
                                            <p:txEl>
                                              <p:pRg st="2" end="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372" grpId="0" build="p" bldLvl="2" autoUpdateAnimBg="0"/>
    </p:bldLst>
  </p:timing>
</p:sld>
</file>

<file path=ppt/slides/slide1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p:txBody>
          <a:bodyPr>
            <a:normAutofit fontScale="90000"/>
          </a:bodyPr>
          <a:lstStyle/>
          <a:p>
            <a:r>
              <a:rPr lang="en-US"/>
              <a:t>Drivers of International </a:t>
            </a:r>
            <a:br>
              <a:rPr lang="en-US"/>
            </a:br>
            <a:r>
              <a:rPr lang="en-US"/>
              <a:t>Expansion</a:t>
            </a:r>
            <a:r>
              <a:rPr lang="en-US">
                <a:cs typeface="Times New Roman" pitchFamily="18" charset="0"/>
              </a:rPr>
              <a:t>, continued</a:t>
            </a:r>
          </a:p>
        </p:txBody>
      </p:sp>
      <p:graphicFrame>
        <p:nvGraphicFramePr>
          <p:cNvPr id="91136" name="Object 0">
            <a:hlinkClick r:id="" action="ppaction://ole?verb=0"/>
          </p:cNvPr>
          <p:cNvGraphicFramePr>
            <a:graphicFrameLocks/>
          </p:cNvGraphicFramePr>
          <p:nvPr>
            <p:ph type="clipArt" sz="half" idx="1"/>
          </p:nvPr>
        </p:nvGraphicFramePr>
        <p:xfrm>
          <a:off x="1095375" y="2667000"/>
          <a:ext cx="2914650" cy="2579688"/>
        </p:xfrm>
        <a:graphic>
          <a:graphicData uri="http://schemas.openxmlformats.org/presentationml/2006/ole">
            <p:oleObj spid="_x0000_s5122" name="Clip" r:id="rId3" imgW="3319200" imgH="2938320" progId="">
              <p:embed/>
            </p:oleObj>
          </a:graphicData>
        </a:graphic>
      </p:graphicFrame>
      <p:sp>
        <p:nvSpPr>
          <p:cNvPr id="59396" name="Rectangle 4"/>
          <p:cNvSpPr>
            <a:spLocks noGrp="1" noChangeArrowheads="1"/>
          </p:cNvSpPr>
          <p:nvPr>
            <p:ph type="body" sz="half" idx="2"/>
          </p:nvPr>
        </p:nvSpPr>
        <p:spPr>
          <a:xfrm>
            <a:off x="4129088" y="2147888"/>
            <a:ext cx="4276725" cy="4557712"/>
          </a:xfrm>
        </p:spPr>
        <p:txBody>
          <a:bodyPr>
            <a:normAutofit/>
          </a:bodyPr>
          <a:lstStyle/>
          <a:p>
            <a:pPr>
              <a:lnSpc>
                <a:spcPct val="90000"/>
              </a:lnSpc>
              <a:spcBef>
                <a:spcPct val="20000"/>
              </a:spcBef>
            </a:pPr>
            <a:endParaRPr lang="en-US" sz="1800" b="1">
              <a:solidFill>
                <a:srgbClr val="5F00BE"/>
              </a:solidFill>
            </a:endParaRPr>
          </a:p>
          <a:p>
            <a:pPr lvl="1">
              <a:lnSpc>
                <a:spcPct val="90000"/>
              </a:lnSpc>
              <a:buClr>
                <a:srgbClr val="CC3300"/>
              </a:buClr>
              <a:buSzTx/>
              <a:buFontTx/>
              <a:buChar char="•"/>
            </a:pPr>
            <a:r>
              <a:rPr lang="en-US" sz="2400"/>
              <a:t>Emerging middle class with increasing buying power in  big emerging markets such as Brazil and India</a:t>
            </a:r>
          </a:p>
          <a:p>
            <a:pPr lvl="1">
              <a:lnSpc>
                <a:spcPct val="90000"/>
              </a:lnSpc>
              <a:buClr>
                <a:srgbClr val="CC3300"/>
              </a:buClr>
              <a:buSzTx/>
              <a:buFontTx/>
              <a:buChar char="•"/>
            </a:pPr>
            <a:r>
              <a:rPr lang="en-US" sz="2400"/>
              <a:t>Opening of new markets previously closed, such as the markets of China and Vietnam</a:t>
            </a:r>
          </a:p>
          <a:p>
            <a:pPr lvl="1">
              <a:lnSpc>
                <a:spcPct val="90000"/>
              </a:lnSpc>
              <a:buClr>
                <a:srgbClr val="CC3300"/>
              </a:buClr>
              <a:buSzTx/>
              <a:buFontTx/>
              <a:buChar char="•"/>
            </a:pPr>
            <a:r>
              <a:rPr lang="en-US" sz="2400"/>
              <a:t>Emerging economies are becoming viable trade partners</a:t>
            </a:r>
            <a:endParaRPr lang="en-US"/>
          </a:p>
        </p:txBody>
      </p:sp>
      <p:sp>
        <p:nvSpPr>
          <p:cNvPr id="59398" name="Text Box 6"/>
          <p:cNvSpPr txBox="1">
            <a:spLocks noChangeArrowheads="1"/>
          </p:cNvSpPr>
          <p:nvPr/>
        </p:nvSpPr>
        <p:spPr bwMode="auto">
          <a:xfrm>
            <a:off x="4135438" y="1676400"/>
            <a:ext cx="3332162" cy="457200"/>
          </a:xfrm>
          <a:prstGeom prst="rect">
            <a:avLst/>
          </a:prstGeom>
          <a:noFill/>
          <a:ln w="9525">
            <a:noFill/>
            <a:miter lim="800000"/>
            <a:headEnd/>
            <a:tailEnd/>
          </a:ln>
          <a:effectLst/>
        </p:spPr>
        <p:txBody>
          <a:bodyPr wrap="none">
            <a:spAutoFit/>
          </a:bodyPr>
          <a:lstStyle/>
          <a:p>
            <a:r>
              <a:rPr lang="en-US" sz="2400" b="1">
                <a:solidFill>
                  <a:srgbClr val="5F00BE"/>
                </a:solidFill>
              </a:rPr>
              <a:t>ECONOMIC GROWTH</a:t>
            </a: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9396">
                                            <p:txEl>
                                              <p:pRg st="1" end="1"/>
                                            </p:txEl>
                                          </p:spTgt>
                                        </p:tgtEl>
                                        <p:attrNameLst>
                                          <p:attrName>style.visibility</p:attrName>
                                        </p:attrNameLst>
                                      </p:cBhvr>
                                      <p:to>
                                        <p:strVal val="visible"/>
                                      </p:to>
                                    </p:set>
                                    <p:anim calcmode="lin" valueType="num">
                                      <p:cBhvr additive="base">
                                        <p:cTn id="7" dur="500" fill="hold"/>
                                        <p:tgtEl>
                                          <p:spTgt spid="59396">
                                            <p:txEl>
                                              <p:pRg st="1" end="1"/>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59396">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59396">
                                            <p:txEl>
                                              <p:pRg st="2" end="2"/>
                                            </p:txEl>
                                          </p:spTgt>
                                        </p:tgtEl>
                                        <p:attrNameLst>
                                          <p:attrName>style.visibility</p:attrName>
                                        </p:attrNameLst>
                                      </p:cBhvr>
                                      <p:to>
                                        <p:strVal val="visible"/>
                                      </p:to>
                                    </p:set>
                                    <p:anim calcmode="lin" valueType="num">
                                      <p:cBhvr additive="base">
                                        <p:cTn id="13" dur="500" fill="hold"/>
                                        <p:tgtEl>
                                          <p:spTgt spid="59396">
                                            <p:txEl>
                                              <p:pRg st="2" end="2"/>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59396">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59396">
                                            <p:txEl>
                                              <p:pRg st="3" end="3"/>
                                            </p:txEl>
                                          </p:spTgt>
                                        </p:tgtEl>
                                        <p:attrNameLst>
                                          <p:attrName>style.visibility</p:attrName>
                                        </p:attrNameLst>
                                      </p:cBhvr>
                                      <p:to>
                                        <p:strVal val="visible"/>
                                      </p:to>
                                    </p:set>
                                    <p:anim calcmode="lin" valueType="num">
                                      <p:cBhvr additive="base">
                                        <p:cTn id="19" dur="500" fill="hold"/>
                                        <p:tgtEl>
                                          <p:spTgt spid="59396">
                                            <p:txEl>
                                              <p:pRg st="3" end="3"/>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59396">
                                            <p:txEl>
                                              <p:pRg st="3" end="3"/>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396" grpId="0" build="p" bldLvl="2" autoUpdateAnimBg="0"/>
    </p:bldLst>
  </p:timing>
</p:sld>
</file>

<file path=ppt/slides/slide1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p:txBody>
          <a:bodyPr>
            <a:normAutofit fontScale="90000"/>
          </a:bodyPr>
          <a:lstStyle/>
          <a:p>
            <a:r>
              <a:rPr lang="en-US"/>
              <a:t>Drivers of International </a:t>
            </a:r>
            <a:br>
              <a:rPr lang="en-US"/>
            </a:br>
            <a:r>
              <a:rPr lang="en-US"/>
              <a:t>Expansion</a:t>
            </a:r>
            <a:r>
              <a:rPr lang="en-US">
                <a:cs typeface="Times New Roman" pitchFamily="18" charset="0"/>
              </a:rPr>
              <a:t>, continued</a:t>
            </a:r>
          </a:p>
        </p:txBody>
      </p:sp>
      <p:graphicFrame>
        <p:nvGraphicFramePr>
          <p:cNvPr id="92160" name="Object 0">
            <a:hlinkClick r:id="" action="ppaction://ole?verb=0"/>
          </p:cNvPr>
          <p:cNvGraphicFramePr>
            <a:graphicFrameLocks/>
          </p:cNvGraphicFramePr>
          <p:nvPr>
            <p:ph type="clipArt" sz="half" idx="1"/>
          </p:nvPr>
        </p:nvGraphicFramePr>
        <p:xfrm>
          <a:off x="1362075" y="2286000"/>
          <a:ext cx="2895600" cy="3581400"/>
        </p:xfrm>
        <a:graphic>
          <a:graphicData uri="http://schemas.openxmlformats.org/presentationml/2006/ole">
            <p:oleObj spid="_x0000_s6146" name="Clip" r:id="rId3" imgW="2825640" imgH="3495600" progId="">
              <p:embed/>
            </p:oleObj>
          </a:graphicData>
        </a:graphic>
      </p:graphicFrame>
      <p:sp>
        <p:nvSpPr>
          <p:cNvPr id="60420" name="Rectangle 4"/>
          <p:cNvSpPr>
            <a:spLocks noGrp="1" noChangeArrowheads="1"/>
          </p:cNvSpPr>
          <p:nvPr>
            <p:ph type="body" sz="half" idx="2"/>
          </p:nvPr>
        </p:nvSpPr>
        <p:spPr>
          <a:xfrm>
            <a:off x="4562475" y="1838325"/>
            <a:ext cx="4762500" cy="3581400"/>
          </a:xfrm>
        </p:spPr>
        <p:txBody>
          <a:bodyPr/>
          <a:lstStyle/>
          <a:p>
            <a:pPr>
              <a:lnSpc>
                <a:spcPct val="90000"/>
              </a:lnSpc>
              <a:buFontTx/>
              <a:buNone/>
            </a:pPr>
            <a:endParaRPr lang="en-US" sz="1600" b="1">
              <a:solidFill>
                <a:srgbClr val="9933FF"/>
              </a:solidFill>
            </a:endParaRPr>
          </a:p>
          <a:p>
            <a:pPr lvl="1">
              <a:lnSpc>
                <a:spcPct val="90000"/>
              </a:lnSpc>
              <a:buClr>
                <a:srgbClr val="CC3300"/>
              </a:buClr>
              <a:buSzTx/>
              <a:buFontTx/>
              <a:buChar char="•"/>
            </a:pPr>
            <a:r>
              <a:rPr lang="en-US" sz="2400"/>
              <a:t>Transition of the Eastern Bloc to a market economy created important new markets</a:t>
            </a:r>
          </a:p>
          <a:p>
            <a:pPr lvl="1">
              <a:lnSpc>
                <a:spcPct val="90000"/>
              </a:lnSpc>
              <a:buClr>
                <a:srgbClr val="CC3300"/>
              </a:buClr>
              <a:buSzTx/>
              <a:buFontTx/>
              <a:buChar char="•"/>
            </a:pPr>
            <a:r>
              <a:rPr lang="en-US" sz="2400"/>
              <a:t>Created opportunities to transform inefficient government-owned local companies into successful enterprises</a:t>
            </a:r>
          </a:p>
        </p:txBody>
      </p:sp>
      <p:sp>
        <p:nvSpPr>
          <p:cNvPr id="60422" name="Text Box 6"/>
          <p:cNvSpPr txBox="1">
            <a:spLocks noChangeArrowheads="1"/>
          </p:cNvSpPr>
          <p:nvPr/>
        </p:nvSpPr>
        <p:spPr bwMode="auto">
          <a:xfrm>
            <a:off x="3009900" y="1676400"/>
            <a:ext cx="5719763" cy="457200"/>
          </a:xfrm>
          <a:prstGeom prst="rect">
            <a:avLst/>
          </a:prstGeom>
          <a:noFill/>
          <a:ln w="9525">
            <a:noFill/>
            <a:miter lim="800000"/>
            <a:headEnd/>
            <a:tailEnd/>
          </a:ln>
          <a:effectLst/>
        </p:spPr>
        <p:txBody>
          <a:bodyPr wrap="none">
            <a:spAutoFit/>
          </a:bodyPr>
          <a:lstStyle/>
          <a:p>
            <a:r>
              <a:rPr lang="en-US" sz="2400" b="1">
                <a:solidFill>
                  <a:srgbClr val="5F00BE"/>
                </a:solidFill>
              </a:rPr>
              <a:t>TRANSITION to a MARKET ECONOMY</a:t>
            </a: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60420">
                                            <p:txEl>
                                              <p:pRg st="1" end="1"/>
                                            </p:txEl>
                                          </p:spTgt>
                                        </p:tgtEl>
                                        <p:attrNameLst>
                                          <p:attrName>style.visibility</p:attrName>
                                        </p:attrNameLst>
                                      </p:cBhvr>
                                      <p:to>
                                        <p:strVal val="visible"/>
                                      </p:to>
                                    </p:set>
                                    <p:anim calcmode="lin" valueType="num">
                                      <p:cBhvr additive="base">
                                        <p:cTn id="7" dur="500" fill="hold"/>
                                        <p:tgtEl>
                                          <p:spTgt spid="60420">
                                            <p:txEl>
                                              <p:pRg st="1" end="1"/>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60420">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60420">
                                            <p:txEl>
                                              <p:pRg st="2" end="2"/>
                                            </p:txEl>
                                          </p:spTgt>
                                        </p:tgtEl>
                                        <p:attrNameLst>
                                          <p:attrName>style.visibility</p:attrName>
                                        </p:attrNameLst>
                                      </p:cBhvr>
                                      <p:to>
                                        <p:strVal val="visible"/>
                                      </p:to>
                                    </p:set>
                                    <p:anim calcmode="lin" valueType="num">
                                      <p:cBhvr additive="base">
                                        <p:cTn id="13" dur="500" fill="hold"/>
                                        <p:tgtEl>
                                          <p:spTgt spid="60420">
                                            <p:txEl>
                                              <p:pRg st="2" end="2"/>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60420">
                                            <p:txEl>
                                              <p:pRg st="2" end="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420" grpId="0" build="p" bldLvl="2" autoUpdateAnimBg="0"/>
    </p:bldLst>
  </p:timing>
</p:sld>
</file>

<file path=ppt/slides/slide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p:txBody>
          <a:bodyPr>
            <a:normAutofit fontScale="90000"/>
          </a:bodyPr>
          <a:lstStyle/>
          <a:p>
            <a:r>
              <a:rPr lang="en-US"/>
              <a:t>Drivers of International </a:t>
            </a:r>
            <a:br>
              <a:rPr lang="en-US"/>
            </a:br>
            <a:r>
              <a:rPr lang="en-US"/>
              <a:t>Expansion</a:t>
            </a:r>
            <a:r>
              <a:rPr lang="en-US">
                <a:cs typeface="Times New Roman" pitchFamily="18" charset="0"/>
              </a:rPr>
              <a:t>, continued</a:t>
            </a:r>
          </a:p>
        </p:txBody>
      </p:sp>
      <p:graphicFrame>
        <p:nvGraphicFramePr>
          <p:cNvPr id="93184" name="Object 0">
            <a:hlinkClick r:id="" action="ppaction://ole?verb=0"/>
          </p:cNvPr>
          <p:cNvGraphicFramePr>
            <a:graphicFrameLocks/>
          </p:cNvGraphicFramePr>
          <p:nvPr>
            <p:ph type="clipArt" sz="half" idx="1"/>
          </p:nvPr>
        </p:nvGraphicFramePr>
        <p:xfrm>
          <a:off x="1066800" y="2322513"/>
          <a:ext cx="3846513" cy="2289175"/>
        </p:xfrm>
        <a:graphic>
          <a:graphicData uri="http://schemas.openxmlformats.org/presentationml/2006/ole">
            <p:oleObj spid="_x0000_s7170" name="Clip" r:id="rId3" imgW="5529240" imgH="3290760" progId="">
              <p:embed/>
            </p:oleObj>
          </a:graphicData>
        </a:graphic>
      </p:graphicFrame>
      <p:sp>
        <p:nvSpPr>
          <p:cNvPr id="61444" name="Rectangle 4"/>
          <p:cNvSpPr>
            <a:spLocks noGrp="1" noChangeArrowheads="1"/>
          </p:cNvSpPr>
          <p:nvPr>
            <p:ph type="body" sz="half" idx="2"/>
          </p:nvPr>
        </p:nvSpPr>
        <p:spPr>
          <a:xfrm>
            <a:off x="4562475" y="1733550"/>
            <a:ext cx="4724400" cy="3581400"/>
          </a:xfrm>
        </p:spPr>
        <p:txBody>
          <a:bodyPr/>
          <a:lstStyle/>
          <a:p>
            <a:pPr>
              <a:buFontTx/>
              <a:buNone/>
            </a:pPr>
            <a:endParaRPr lang="en-US" sz="2000" b="1">
              <a:solidFill>
                <a:srgbClr val="9933FF"/>
              </a:solidFill>
            </a:endParaRPr>
          </a:p>
          <a:p>
            <a:pPr lvl="1">
              <a:buClr>
                <a:srgbClr val="CC3300"/>
              </a:buClr>
              <a:buSzTx/>
              <a:buFontTx/>
              <a:buChar char="•"/>
            </a:pPr>
            <a:r>
              <a:rPr lang="en-US" sz="2400"/>
              <a:t>Uniform consumer segments emerging worldwide: global teenagers, global elite</a:t>
            </a:r>
          </a:p>
          <a:p>
            <a:endParaRPr lang="en-US"/>
          </a:p>
        </p:txBody>
      </p:sp>
      <p:sp>
        <p:nvSpPr>
          <p:cNvPr id="61446" name="Text Box 6"/>
          <p:cNvSpPr txBox="1">
            <a:spLocks noChangeArrowheads="1"/>
          </p:cNvSpPr>
          <p:nvPr/>
        </p:nvSpPr>
        <p:spPr bwMode="auto">
          <a:xfrm>
            <a:off x="3649663" y="1676400"/>
            <a:ext cx="5265737" cy="457200"/>
          </a:xfrm>
          <a:prstGeom prst="rect">
            <a:avLst/>
          </a:prstGeom>
          <a:noFill/>
          <a:ln w="9525">
            <a:noFill/>
            <a:miter lim="800000"/>
            <a:headEnd/>
            <a:tailEnd/>
          </a:ln>
          <a:effectLst/>
        </p:spPr>
        <p:txBody>
          <a:bodyPr wrap="none">
            <a:spAutoFit/>
          </a:bodyPr>
          <a:lstStyle/>
          <a:p>
            <a:pPr>
              <a:spcBef>
                <a:spcPct val="50000"/>
              </a:spcBef>
              <a:buClr>
                <a:srgbClr val="CC3300"/>
              </a:buClr>
            </a:pPr>
            <a:r>
              <a:rPr lang="en-US" sz="2400" b="1">
                <a:solidFill>
                  <a:srgbClr val="5F00BE"/>
                </a:solidFill>
              </a:rPr>
              <a:t>CONVERGING CONSUMER NEEDS</a:t>
            </a:r>
            <a:endParaRPr lang="en-US" sz="2400">
              <a:solidFill>
                <a:srgbClr val="5F00BE"/>
              </a:solidFill>
            </a:endParaRP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61444">
                                            <p:txEl>
                                              <p:pRg st="1" end="1"/>
                                            </p:txEl>
                                          </p:spTgt>
                                        </p:tgtEl>
                                        <p:attrNameLst>
                                          <p:attrName>style.visibility</p:attrName>
                                        </p:attrNameLst>
                                      </p:cBhvr>
                                      <p:to>
                                        <p:strVal val="visible"/>
                                      </p:to>
                                    </p:set>
                                    <p:anim calcmode="lin" valueType="num">
                                      <p:cBhvr additive="base">
                                        <p:cTn id="7" dur="500" fill="hold"/>
                                        <p:tgtEl>
                                          <p:spTgt spid="61444">
                                            <p:txEl>
                                              <p:pRg st="1" end="1"/>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61444">
                                            <p:txEl>
                                              <p:pRg st="1" end="1"/>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44" grpId="0" build="p" bldLvl="2" autoUpdateAnimBg="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p:txBody>
          <a:bodyPr/>
          <a:lstStyle/>
          <a:p>
            <a:r>
              <a:rPr lang="en-US"/>
              <a:t>Firm-Specific Drivers</a:t>
            </a:r>
          </a:p>
        </p:txBody>
      </p:sp>
      <p:sp>
        <p:nvSpPr>
          <p:cNvPr id="62467" name="Rectangle 3"/>
          <p:cNvSpPr>
            <a:spLocks noChangeArrowheads="1"/>
          </p:cNvSpPr>
          <p:nvPr/>
        </p:nvSpPr>
        <p:spPr bwMode="auto">
          <a:xfrm>
            <a:off x="1066800" y="1676400"/>
            <a:ext cx="7848600" cy="822325"/>
          </a:xfrm>
          <a:prstGeom prst="rect">
            <a:avLst/>
          </a:prstGeom>
          <a:noFill/>
          <a:ln w="9525">
            <a:noFill/>
            <a:miter lim="800000"/>
            <a:headEnd/>
            <a:tailEnd/>
          </a:ln>
          <a:effectLst/>
        </p:spPr>
        <p:txBody>
          <a:bodyPr>
            <a:spAutoFit/>
          </a:bodyPr>
          <a:lstStyle/>
          <a:p>
            <a:pPr>
              <a:spcAft>
                <a:spcPct val="50000"/>
              </a:spcAft>
              <a:buClr>
                <a:srgbClr val="9900FF"/>
              </a:buClr>
              <a:buSzPct val="60000"/>
              <a:buFont typeface="Wingdings" pitchFamily="2" charset="2"/>
              <a:buNone/>
            </a:pPr>
            <a:r>
              <a:rPr lang="en-US" sz="2400" b="1">
                <a:solidFill>
                  <a:schemeClr val="tx1"/>
                </a:solidFill>
              </a:rPr>
              <a:t>Product Life Cycle Considerations: </a:t>
            </a:r>
            <a:r>
              <a:rPr lang="en-US" sz="2400">
                <a:solidFill>
                  <a:schemeClr val="tx1"/>
                </a:solidFill>
              </a:rPr>
              <a:t>opportunity to prolong product lifecycle by entering growth markets.</a:t>
            </a:r>
          </a:p>
        </p:txBody>
      </p:sp>
      <p:grpSp>
        <p:nvGrpSpPr>
          <p:cNvPr id="2" name="Group 35"/>
          <p:cNvGrpSpPr>
            <a:grpSpLocks/>
          </p:cNvGrpSpPr>
          <p:nvPr/>
        </p:nvGrpSpPr>
        <p:grpSpPr bwMode="auto">
          <a:xfrm>
            <a:off x="700088" y="2874963"/>
            <a:ext cx="8062912" cy="3144837"/>
            <a:chOff x="441" y="1776"/>
            <a:chExt cx="5079" cy="1981"/>
          </a:xfrm>
        </p:grpSpPr>
        <p:sp>
          <p:nvSpPr>
            <p:cNvPr id="62469" name="Freeform 5"/>
            <p:cNvSpPr>
              <a:spLocks/>
            </p:cNvSpPr>
            <p:nvPr/>
          </p:nvSpPr>
          <p:spPr bwMode="auto">
            <a:xfrm>
              <a:off x="1149" y="2393"/>
              <a:ext cx="3523" cy="1294"/>
            </a:xfrm>
            <a:custGeom>
              <a:avLst/>
              <a:gdLst/>
              <a:ahLst/>
              <a:cxnLst>
                <a:cxn ang="0">
                  <a:pos x="0" y="2316"/>
                </a:cxn>
                <a:cxn ang="0">
                  <a:pos x="537" y="2068"/>
                </a:cxn>
                <a:cxn ang="0">
                  <a:pos x="1482" y="463"/>
                </a:cxn>
                <a:cxn ang="0">
                  <a:pos x="3252" y="133"/>
                </a:cxn>
                <a:cxn ang="0">
                  <a:pos x="4704" y="1260"/>
                </a:cxn>
                <a:cxn ang="0">
                  <a:pos x="4707" y="1258"/>
                </a:cxn>
              </a:cxnLst>
              <a:rect l="0" t="0" r="r" b="b"/>
              <a:pathLst>
                <a:path w="4946" h="2377">
                  <a:moveTo>
                    <a:pt x="0" y="2316"/>
                  </a:moveTo>
                  <a:cubicBezTo>
                    <a:pt x="90" y="2275"/>
                    <a:pt x="290" y="2377"/>
                    <a:pt x="537" y="2068"/>
                  </a:cubicBezTo>
                  <a:cubicBezTo>
                    <a:pt x="784" y="1759"/>
                    <a:pt x="1030" y="785"/>
                    <a:pt x="1482" y="463"/>
                  </a:cubicBezTo>
                  <a:cubicBezTo>
                    <a:pt x="1934" y="141"/>
                    <a:pt x="2715" y="0"/>
                    <a:pt x="3252" y="133"/>
                  </a:cubicBezTo>
                  <a:cubicBezTo>
                    <a:pt x="3789" y="266"/>
                    <a:pt x="4462" y="1073"/>
                    <a:pt x="4704" y="1260"/>
                  </a:cubicBezTo>
                  <a:cubicBezTo>
                    <a:pt x="4946" y="1447"/>
                    <a:pt x="4707" y="1258"/>
                    <a:pt x="4707" y="1258"/>
                  </a:cubicBezTo>
                </a:path>
              </a:pathLst>
            </a:custGeom>
            <a:solidFill>
              <a:schemeClr val="bg1"/>
            </a:solidFill>
            <a:ln w="152400" cmpd="sng">
              <a:solidFill>
                <a:schemeClr val="accent2"/>
              </a:solidFill>
              <a:round/>
              <a:headEnd/>
              <a:tailEnd/>
            </a:ln>
            <a:effectLst/>
          </p:spPr>
          <p:txBody>
            <a:bodyPr wrap="none" anchor="ctr"/>
            <a:lstStyle/>
            <a:p>
              <a:endParaRPr lang="en-IN"/>
            </a:p>
          </p:txBody>
        </p:sp>
        <p:sp>
          <p:nvSpPr>
            <p:cNvPr id="62470" name="Line 6"/>
            <p:cNvSpPr>
              <a:spLocks noChangeShapeType="1"/>
            </p:cNvSpPr>
            <p:nvPr/>
          </p:nvSpPr>
          <p:spPr bwMode="auto">
            <a:xfrm flipV="1">
              <a:off x="1149" y="3687"/>
              <a:ext cx="3999" cy="0"/>
            </a:xfrm>
            <a:prstGeom prst="line">
              <a:avLst/>
            </a:prstGeom>
            <a:noFill/>
            <a:ln w="38100">
              <a:solidFill>
                <a:schemeClr val="tx1"/>
              </a:solidFill>
              <a:round/>
              <a:headEnd/>
              <a:tailEnd/>
            </a:ln>
            <a:effectLst/>
          </p:spPr>
          <p:txBody>
            <a:bodyPr wrap="none" anchor="ctr"/>
            <a:lstStyle/>
            <a:p>
              <a:endParaRPr lang="en-IN"/>
            </a:p>
          </p:txBody>
        </p:sp>
        <p:sp>
          <p:nvSpPr>
            <p:cNvPr id="62471" name="Text Box 7"/>
            <p:cNvSpPr txBox="1">
              <a:spLocks noChangeArrowheads="1"/>
            </p:cNvSpPr>
            <p:nvPr/>
          </p:nvSpPr>
          <p:spPr bwMode="auto">
            <a:xfrm>
              <a:off x="441" y="2880"/>
              <a:ext cx="792" cy="250"/>
            </a:xfrm>
            <a:prstGeom prst="rect">
              <a:avLst/>
            </a:prstGeom>
            <a:noFill/>
            <a:ln w="9525">
              <a:noFill/>
              <a:miter lim="800000"/>
              <a:headEnd/>
              <a:tailEnd/>
            </a:ln>
            <a:effectLst/>
          </p:spPr>
          <p:txBody>
            <a:bodyPr>
              <a:spAutoFit/>
            </a:bodyPr>
            <a:lstStyle/>
            <a:p>
              <a:pPr algn="ctr">
                <a:spcBef>
                  <a:spcPct val="50000"/>
                </a:spcBef>
              </a:pPr>
              <a:r>
                <a:rPr lang="en-US" sz="2000" b="1">
                  <a:solidFill>
                    <a:schemeClr val="tx1"/>
                  </a:solidFill>
                </a:rPr>
                <a:t>Sales</a:t>
              </a:r>
              <a:endParaRPr lang="en-US" sz="2000">
                <a:solidFill>
                  <a:schemeClr val="tx1"/>
                </a:solidFill>
                <a:latin typeface="Times New Roman" pitchFamily="18" charset="0"/>
              </a:endParaRPr>
            </a:p>
          </p:txBody>
        </p:sp>
        <p:sp>
          <p:nvSpPr>
            <p:cNvPr id="62472" name="Line 8"/>
            <p:cNvSpPr>
              <a:spLocks noChangeShapeType="1"/>
            </p:cNvSpPr>
            <p:nvPr/>
          </p:nvSpPr>
          <p:spPr bwMode="auto">
            <a:xfrm>
              <a:off x="2075" y="1778"/>
              <a:ext cx="0" cy="1941"/>
            </a:xfrm>
            <a:prstGeom prst="line">
              <a:avLst/>
            </a:prstGeom>
            <a:noFill/>
            <a:ln w="38100">
              <a:solidFill>
                <a:srgbClr val="00C200"/>
              </a:solidFill>
              <a:round/>
              <a:headEnd/>
              <a:tailEnd/>
            </a:ln>
            <a:effectLst/>
          </p:spPr>
          <p:txBody>
            <a:bodyPr wrap="none" anchor="ctr"/>
            <a:lstStyle/>
            <a:p>
              <a:endParaRPr lang="en-IN"/>
            </a:p>
          </p:txBody>
        </p:sp>
        <p:sp>
          <p:nvSpPr>
            <p:cNvPr id="62473" name="Line 9"/>
            <p:cNvSpPr>
              <a:spLocks noChangeShapeType="1"/>
            </p:cNvSpPr>
            <p:nvPr/>
          </p:nvSpPr>
          <p:spPr bwMode="auto">
            <a:xfrm>
              <a:off x="2784" y="1776"/>
              <a:ext cx="0" cy="1941"/>
            </a:xfrm>
            <a:prstGeom prst="line">
              <a:avLst/>
            </a:prstGeom>
            <a:noFill/>
            <a:ln w="38100">
              <a:solidFill>
                <a:srgbClr val="00C200"/>
              </a:solidFill>
              <a:round/>
              <a:headEnd/>
              <a:tailEnd/>
            </a:ln>
            <a:effectLst/>
          </p:spPr>
          <p:txBody>
            <a:bodyPr wrap="none" anchor="ctr"/>
            <a:lstStyle/>
            <a:p>
              <a:endParaRPr lang="en-IN"/>
            </a:p>
          </p:txBody>
        </p:sp>
        <p:sp>
          <p:nvSpPr>
            <p:cNvPr id="62474" name="Line 10"/>
            <p:cNvSpPr>
              <a:spLocks noChangeShapeType="1"/>
            </p:cNvSpPr>
            <p:nvPr/>
          </p:nvSpPr>
          <p:spPr bwMode="auto">
            <a:xfrm>
              <a:off x="4177" y="1816"/>
              <a:ext cx="0" cy="1941"/>
            </a:xfrm>
            <a:prstGeom prst="line">
              <a:avLst/>
            </a:prstGeom>
            <a:noFill/>
            <a:ln w="38100">
              <a:solidFill>
                <a:srgbClr val="00C200"/>
              </a:solidFill>
              <a:round/>
              <a:headEnd/>
              <a:tailEnd/>
            </a:ln>
            <a:effectLst/>
          </p:spPr>
          <p:txBody>
            <a:bodyPr wrap="none" anchor="ctr"/>
            <a:lstStyle/>
            <a:p>
              <a:endParaRPr lang="en-IN"/>
            </a:p>
          </p:txBody>
        </p:sp>
        <p:sp>
          <p:nvSpPr>
            <p:cNvPr id="62475" name="Text Box 11"/>
            <p:cNvSpPr txBox="1">
              <a:spLocks noChangeArrowheads="1"/>
            </p:cNvSpPr>
            <p:nvPr/>
          </p:nvSpPr>
          <p:spPr bwMode="auto">
            <a:xfrm>
              <a:off x="1348" y="1872"/>
              <a:ext cx="542" cy="288"/>
            </a:xfrm>
            <a:prstGeom prst="rect">
              <a:avLst/>
            </a:prstGeom>
            <a:noFill/>
            <a:ln w="9525">
              <a:noFill/>
              <a:miter lim="800000"/>
              <a:headEnd/>
              <a:tailEnd/>
            </a:ln>
            <a:effectLst/>
          </p:spPr>
          <p:txBody>
            <a:bodyPr wrap="none">
              <a:spAutoFit/>
            </a:bodyPr>
            <a:lstStyle/>
            <a:p>
              <a:pPr algn="ctr">
                <a:spcBef>
                  <a:spcPct val="50000"/>
                </a:spcBef>
              </a:pPr>
              <a:r>
                <a:rPr lang="en-US" sz="2400" b="1">
                  <a:solidFill>
                    <a:srgbClr val="5F00BE"/>
                  </a:solidFill>
                </a:rPr>
                <a:t>Intro</a:t>
              </a:r>
            </a:p>
          </p:txBody>
        </p:sp>
        <p:sp>
          <p:nvSpPr>
            <p:cNvPr id="62476" name="Text Box 12"/>
            <p:cNvSpPr txBox="1">
              <a:spLocks noChangeArrowheads="1"/>
            </p:cNvSpPr>
            <p:nvPr/>
          </p:nvSpPr>
          <p:spPr bwMode="auto">
            <a:xfrm>
              <a:off x="2034" y="1872"/>
              <a:ext cx="787" cy="288"/>
            </a:xfrm>
            <a:prstGeom prst="rect">
              <a:avLst/>
            </a:prstGeom>
            <a:noFill/>
            <a:ln w="9525">
              <a:noFill/>
              <a:miter lim="800000"/>
              <a:headEnd/>
              <a:tailEnd/>
            </a:ln>
            <a:effectLst/>
          </p:spPr>
          <p:txBody>
            <a:bodyPr wrap="none">
              <a:spAutoFit/>
            </a:bodyPr>
            <a:lstStyle/>
            <a:p>
              <a:pPr algn="ctr">
                <a:spcBef>
                  <a:spcPct val="50000"/>
                </a:spcBef>
              </a:pPr>
              <a:r>
                <a:rPr lang="en-US" sz="2400" b="1">
                  <a:solidFill>
                    <a:srgbClr val="5F00BE"/>
                  </a:solidFill>
                </a:rPr>
                <a:t>Growth</a:t>
              </a:r>
            </a:p>
          </p:txBody>
        </p:sp>
        <p:sp>
          <p:nvSpPr>
            <p:cNvPr id="62477" name="Text Box 13"/>
            <p:cNvSpPr txBox="1">
              <a:spLocks noChangeArrowheads="1"/>
            </p:cNvSpPr>
            <p:nvPr/>
          </p:nvSpPr>
          <p:spPr bwMode="auto">
            <a:xfrm>
              <a:off x="3073" y="1872"/>
              <a:ext cx="863" cy="288"/>
            </a:xfrm>
            <a:prstGeom prst="rect">
              <a:avLst/>
            </a:prstGeom>
            <a:noFill/>
            <a:ln w="9525">
              <a:noFill/>
              <a:miter lim="800000"/>
              <a:headEnd/>
              <a:tailEnd/>
            </a:ln>
            <a:effectLst/>
          </p:spPr>
          <p:txBody>
            <a:bodyPr wrap="none">
              <a:spAutoFit/>
            </a:bodyPr>
            <a:lstStyle/>
            <a:p>
              <a:pPr algn="ctr">
                <a:spcBef>
                  <a:spcPct val="50000"/>
                </a:spcBef>
              </a:pPr>
              <a:r>
                <a:rPr lang="en-US" sz="2400" b="1">
                  <a:solidFill>
                    <a:srgbClr val="5F00BE"/>
                  </a:solidFill>
                </a:rPr>
                <a:t>Maturity</a:t>
              </a:r>
            </a:p>
          </p:txBody>
        </p:sp>
        <p:sp>
          <p:nvSpPr>
            <p:cNvPr id="62478" name="Text Box 14"/>
            <p:cNvSpPr txBox="1">
              <a:spLocks noChangeArrowheads="1"/>
            </p:cNvSpPr>
            <p:nvPr/>
          </p:nvSpPr>
          <p:spPr bwMode="auto">
            <a:xfrm>
              <a:off x="4320" y="1872"/>
              <a:ext cx="799" cy="288"/>
            </a:xfrm>
            <a:prstGeom prst="rect">
              <a:avLst/>
            </a:prstGeom>
            <a:noFill/>
            <a:ln w="9525">
              <a:noFill/>
              <a:miter lim="800000"/>
              <a:headEnd/>
              <a:tailEnd/>
            </a:ln>
            <a:effectLst/>
          </p:spPr>
          <p:txBody>
            <a:bodyPr wrap="none">
              <a:spAutoFit/>
            </a:bodyPr>
            <a:lstStyle/>
            <a:p>
              <a:pPr algn="ctr">
                <a:spcBef>
                  <a:spcPct val="50000"/>
                </a:spcBef>
              </a:pPr>
              <a:r>
                <a:rPr lang="en-US" sz="2400" b="1">
                  <a:solidFill>
                    <a:srgbClr val="5F00BE"/>
                  </a:solidFill>
                </a:rPr>
                <a:t>Decline</a:t>
              </a:r>
            </a:p>
          </p:txBody>
        </p:sp>
        <p:sp>
          <p:nvSpPr>
            <p:cNvPr id="62479" name="Freeform 15"/>
            <p:cNvSpPr>
              <a:spLocks/>
            </p:cNvSpPr>
            <p:nvPr/>
          </p:nvSpPr>
          <p:spPr bwMode="auto">
            <a:xfrm>
              <a:off x="1817" y="3452"/>
              <a:ext cx="2994" cy="285"/>
            </a:xfrm>
            <a:custGeom>
              <a:avLst/>
              <a:gdLst/>
              <a:ahLst/>
              <a:cxnLst>
                <a:cxn ang="0">
                  <a:pos x="0" y="338"/>
                </a:cxn>
                <a:cxn ang="0">
                  <a:pos x="122" y="261"/>
                </a:cxn>
                <a:cxn ang="0">
                  <a:pos x="425" y="145"/>
                </a:cxn>
                <a:cxn ang="0">
                  <a:pos x="706" y="55"/>
                </a:cxn>
                <a:cxn ang="0">
                  <a:pos x="850" y="10"/>
                </a:cxn>
                <a:cxn ang="0">
                  <a:pos x="951" y="44"/>
                </a:cxn>
                <a:cxn ang="0">
                  <a:pos x="1329" y="98"/>
                </a:cxn>
                <a:cxn ang="0">
                  <a:pos x="1439" y="116"/>
                </a:cxn>
                <a:cxn ang="0">
                  <a:pos x="1520" y="136"/>
                </a:cxn>
                <a:cxn ang="0">
                  <a:pos x="1692" y="111"/>
                </a:cxn>
                <a:cxn ang="0">
                  <a:pos x="1893" y="122"/>
                </a:cxn>
                <a:cxn ang="0">
                  <a:pos x="2083" y="156"/>
                </a:cxn>
                <a:cxn ang="0">
                  <a:pos x="2124" y="145"/>
                </a:cxn>
                <a:cxn ang="0">
                  <a:pos x="2295" y="145"/>
                </a:cxn>
                <a:cxn ang="0">
                  <a:pos x="2546" y="167"/>
                </a:cxn>
                <a:cxn ang="0">
                  <a:pos x="2757" y="179"/>
                </a:cxn>
                <a:cxn ang="0">
                  <a:pos x="3019" y="212"/>
                </a:cxn>
              </a:cxnLst>
              <a:rect l="0" t="0" r="r" b="b"/>
              <a:pathLst>
                <a:path w="3019" h="338">
                  <a:moveTo>
                    <a:pt x="0" y="338"/>
                  </a:moveTo>
                  <a:cubicBezTo>
                    <a:pt x="93" y="272"/>
                    <a:pt x="50" y="295"/>
                    <a:pt x="122" y="261"/>
                  </a:cubicBezTo>
                  <a:cubicBezTo>
                    <a:pt x="194" y="186"/>
                    <a:pt x="312" y="172"/>
                    <a:pt x="425" y="145"/>
                  </a:cubicBezTo>
                  <a:cubicBezTo>
                    <a:pt x="523" y="112"/>
                    <a:pt x="636" y="66"/>
                    <a:pt x="706" y="55"/>
                  </a:cubicBezTo>
                  <a:cubicBezTo>
                    <a:pt x="777" y="33"/>
                    <a:pt x="809" y="12"/>
                    <a:pt x="850" y="10"/>
                  </a:cubicBezTo>
                  <a:cubicBezTo>
                    <a:pt x="932" y="0"/>
                    <a:pt x="871" y="29"/>
                    <a:pt x="951" y="44"/>
                  </a:cubicBezTo>
                  <a:cubicBezTo>
                    <a:pt x="1031" y="59"/>
                    <a:pt x="1248" y="86"/>
                    <a:pt x="1329" y="98"/>
                  </a:cubicBezTo>
                  <a:cubicBezTo>
                    <a:pt x="1464" y="129"/>
                    <a:pt x="1246" y="79"/>
                    <a:pt x="1439" y="116"/>
                  </a:cubicBezTo>
                  <a:cubicBezTo>
                    <a:pt x="1466" y="122"/>
                    <a:pt x="1516" y="62"/>
                    <a:pt x="1520" y="136"/>
                  </a:cubicBezTo>
                  <a:cubicBezTo>
                    <a:pt x="1578" y="142"/>
                    <a:pt x="1635" y="100"/>
                    <a:pt x="1692" y="111"/>
                  </a:cubicBezTo>
                  <a:cubicBezTo>
                    <a:pt x="1777" y="126"/>
                    <a:pt x="1807" y="111"/>
                    <a:pt x="1893" y="122"/>
                  </a:cubicBezTo>
                  <a:cubicBezTo>
                    <a:pt x="1959" y="131"/>
                    <a:pt x="2028" y="137"/>
                    <a:pt x="2083" y="156"/>
                  </a:cubicBezTo>
                  <a:cubicBezTo>
                    <a:pt x="2116" y="163"/>
                    <a:pt x="2089" y="147"/>
                    <a:pt x="2124" y="145"/>
                  </a:cubicBezTo>
                  <a:cubicBezTo>
                    <a:pt x="2160" y="143"/>
                    <a:pt x="2225" y="141"/>
                    <a:pt x="2295" y="145"/>
                  </a:cubicBezTo>
                  <a:cubicBezTo>
                    <a:pt x="2403" y="170"/>
                    <a:pt x="2438" y="142"/>
                    <a:pt x="2546" y="167"/>
                  </a:cubicBezTo>
                  <a:cubicBezTo>
                    <a:pt x="2617" y="183"/>
                    <a:pt x="2679" y="172"/>
                    <a:pt x="2757" y="179"/>
                  </a:cubicBezTo>
                  <a:cubicBezTo>
                    <a:pt x="2836" y="186"/>
                    <a:pt x="2965" y="205"/>
                    <a:pt x="3019" y="212"/>
                  </a:cubicBezTo>
                </a:path>
              </a:pathLst>
            </a:custGeom>
            <a:noFill/>
            <a:ln w="38100" cap="flat" cmpd="sng">
              <a:solidFill>
                <a:schemeClr val="tx1"/>
              </a:solidFill>
              <a:prstDash val="dash"/>
              <a:round/>
              <a:headEnd/>
              <a:tailEnd/>
            </a:ln>
            <a:effectLst/>
          </p:spPr>
          <p:txBody>
            <a:bodyPr wrap="none" anchor="ctr"/>
            <a:lstStyle/>
            <a:p>
              <a:endParaRPr lang="en-IN"/>
            </a:p>
          </p:txBody>
        </p:sp>
        <p:sp>
          <p:nvSpPr>
            <p:cNvPr id="62480" name="Text Box 16"/>
            <p:cNvSpPr txBox="1">
              <a:spLocks noChangeArrowheads="1"/>
            </p:cNvSpPr>
            <p:nvPr/>
          </p:nvSpPr>
          <p:spPr bwMode="auto">
            <a:xfrm>
              <a:off x="4796" y="3456"/>
              <a:ext cx="724" cy="288"/>
            </a:xfrm>
            <a:prstGeom prst="rect">
              <a:avLst/>
            </a:prstGeom>
            <a:noFill/>
            <a:ln w="9525">
              <a:noFill/>
              <a:miter lim="800000"/>
              <a:headEnd/>
              <a:tailEnd/>
            </a:ln>
            <a:effectLst/>
          </p:spPr>
          <p:txBody>
            <a:bodyPr wrap="none">
              <a:spAutoFit/>
            </a:bodyPr>
            <a:lstStyle/>
            <a:p>
              <a:pPr algn="ctr">
                <a:spcBef>
                  <a:spcPct val="50000"/>
                </a:spcBef>
              </a:pPr>
              <a:r>
                <a:rPr lang="en-US" sz="2400" b="1"/>
                <a:t>Profits</a:t>
              </a:r>
            </a:p>
          </p:txBody>
        </p:sp>
        <p:sp>
          <p:nvSpPr>
            <p:cNvPr id="62481" name="Text Box 17"/>
            <p:cNvSpPr txBox="1">
              <a:spLocks noChangeArrowheads="1"/>
            </p:cNvSpPr>
            <p:nvPr/>
          </p:nvSpPr>
          <p:spPr bwMode="auto">
            <a:xfrm>
              <a:off x="4608" y="3024"/>
              <a:ext cx="618" cy="288"/>
            </a:xfrm>
            <a:prstGeom prst="rect">
              <a:avLst/>
            </a:prstGeom>
            <a:noFill/>
            <a:ln w="9525">
              <a:noFill/>
              <a:miter lim="800000"/>
              <a:headEnd/>
              <a:tailEnd/>
            </a:ln>
            <a:effectLst/>
          </p:spPr>
          <p:txBody>
            <a:bodyPr wrap="none">
              <a:spAutoFit/>
            </a:bodyPr>
            <a:lstStyle/>
            <a:p>
              <a:pPr algn="ctr">
                <a:spcBef>
                  <a:spcPct val="50000"/>
                </a:spcBef>
              </a:pPr>
              <a:r>
                <a:rPr lang="en-US" sz="2400" b="1"/>
                <a:t>Sales</a:t>
              </a:r>
            </a:p>
          </p:txBody>
        </p:sp>
      </p:grpSp>
    </p:spTree>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p:txBody>
          <a:bodyPr/>
          <a:lstStyle/>
          <a:p>
            <a:r>
              <a:rPr lang="en-US"/>
              <a:t>Firm-Specific Drivers, continued</a:t>
            </a:r>
          </a:p>
        </p:txBody>
      </p:sp>
      <p:sp>
        <p:nvSpPr>
          <p:cNvPr id="63491" name="Rectangle 3"/>
          <p:cNvSpPr>
            <a:spLocks noGrp="1" noChangeArrowheads="1"/>
          </p:cNvSpPr>
          <p:nvPr>
            <p:ph idx="1"/>
          </p:nvPr>
        </p:nvSpPr>
        <p:spPr/>
        <p:txBody>
          <a:bodyPr/>
          <a:lstStyle/>
          <a:p>
            <a:pPr>
              <a:buFontTx/>
              <a:buNone/>
            </a:pPr>
            <a:r>
              <a:rPr lang="en-US" b="1"/>
              <a:t>High New Product Development Costs:</a:t>
            </a:r>
          </a:p>
          <a:p>
            <a:r>
              <a:rPr lang="en-US"/>
              <a:t>Firm must look beyond home-country market to recover investment costs</a:t>
            </a:r>
          </a:p>
          <a:p>
            <a:endParaRPr lang="en-US"/>
          </a:p>
        </p:txBody>
      </p:sp>
    </p:spTree>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52" name="Text Box 40"/>
          <p:cNvSpPr txBox="1">
            <a:spLocks noChangeArrowheads="1"/>
          </p:cNvSpPr>
          <p:nvPr/>
        </p:nvSpPr>
        <p:spPr bwMode="auto">
          <a:xfrm>
            <a:off x="1076325" y="2252663"/>
            <a:ext cx="7229475" cy="749300"/>
          </a:xfrm>
          <a:prstGeom prst="rect">
            <a:avLst/>
          </a:prstGeom>
          <a:noFill/>
          <a:ln w="9525">
            <a:noFill/>
            <a:miter lim="800000"/>
            <a:headEnd/>
            <a:tailEnd/>
          </a:ln>
          <a:effectLst/>
        </p:spPr>
        <p:txBody>
          <a:bodyPr>
            <a:spAutoFit/>
          </a:bodyPr>
          <a:lstStyle/>
          <a:p>
            <a:pPr>
              <a:lnSpc>
                <a:spcPct val="90000"/>
              </a:lnSpc>
              <a:spcBef>
                <a:spcPct val="50000"/>
              </a:spcBef>
              <a:spcAft>
                <a:spcPct val="50000"/>
              </a:spcAft>
              <a:buClr>
                <a:srgbClr val="9900FF"/>
              </a:buClr>
              <a:buSzPct val="60000"/>
              <a:buFont typeface="Wingdings" pitchFamily="2" charset="2"/>
              <a:buNone/>
            </a:pPr>
            <a:r>
              <a:rPr lang="en-US" sz="2400">
                <a:solidFill>
                  <a:schemeClr val="tx1"/>
                </a:solidFill>
              </a:rPr>
              <a:t>Price competition during maturity drives firm to new international markets</a:t>
            </a:r>
            <a:endParaRPr lang="en-US"/>
          </a:p>
        </p:txBody>
      </p:sp>
      <p:sp>
        <p:nvSpPr>
          <p:cNvPr id="64514" name="Rectangle 2"/>
          <p:cNvSpPr>
            <a:spLocks noGrp="1" noChangeArrowheads="1"/>
          </p:cNvSpPr>
          <p:nvPr>
            <p:ph type="title"/>
          </p:nvPr>
        </p:nvSpPr>
        <p:spPr/>
        <p:txBody>
          <a:bodyPr/>
          <a:lstStyle/>
          <a:p>
            <a:r>
              <a:rPr lang="en-US"/>
              <a:t>Firm-Specific Drivers, continued</a:t>
            </a:r>
          </a:p>
        </p:txBody>
      </p:sp>
      <p:sp>
        <p:nvSpPr>
          <p:cNvPr id="64515" name="Rectangle 3"/>
          <p:cNvSpPr>
            <a:spLocks noChangeArrowheads="1"/>
          </p:cNvSpPr>
          <p:nvPr/>
        </p:nvSpPr>
        <p:spPr bwMode="auto">
          <a:xfrm>
            <a:off x="1066800" y="1714500"/>
            <a:ext cx="7391400" cy="603250"/>
          </a:xfrm>
          <a:prstGeom prst="rect">
            <a:avLst/>
          </a:prstGeom>
          <a:noFill/>
          <a:ln w="9525">
            <a:noFill/>
            <a:miter lim="800000"/>
            <a:headEnd/>
            <a:tailEnd/>
          </a:ln>
          <a:effectLst/>
        </p:spPr>
        <p:txBody>
          <a:bodyPr>
            <a:spAutoFit/>
          </a:bodyPr>
          <a:lstStyle/>
          <a:p>
            <a:pPr>
              <a:lnSpc>
                <a:spcPct val="90000"/>
              </a:lnSpc>
              <a:spcBef>
                <a:spcPct val="50000"/>
              </a:spcBef>
              <a:spcAft>
                <a:spcPct val="50000"/>
              </a:spcAft>
              <a:buClr>
                <a:srgbClr val="9900FF"/>
              </a:buClr>
              <a:buSzPct val="60000"/>
              <a:buFont typeface="Wingdings" pitchFamily="2" charset="2"/>
              <a:buNone/>
            </a:pPr>
            <a:r>
              <a:rPr lang="en-US" sz="2400" b="1">
                <a:solidFill>
                  <a:schemeClr val="tx1"/>
                </a:solidFill>
              </a:rPr>
              <a:t>Standardization, Scale Economies, Cheap Labor</a:t>
            </a:r>
          </a:p>
        </p:txBody>
      </p:sp>
      <p:grpSp>
        <p:nvGrpSpPr>
          <p:cNvPr id="2" name="Group 38"/>
          <p:cNvGrpSpPr>
            <a:grpSpLocks/>
          </p:cNvGrpSpPr>
          <p:nvPr/>
        </p:nvGrpSpPr>
        <p:grpSpPr bwMode="auto">
          <a:xfrm>
            <a:off x="904875" y="3260725"/>
            <a:ext cx="6324600" cy="3216275"/>
            <a:chOff x="570" y="1968"/>
            <a:chExt cx="3984" cy="2026"/>
          </a:xfrm>
        </p:grpSpPr>
        <p:sp>
          <p:nvSpPr>
            <p:cNvPr id="64516" name="Freeform 4"/>
            <p:cNvSpPr>
              <a:spLocks/>
            </p:cNvSpPr>
            <p:nvPr/>
          </p:nvSpPr>
          <p:spPr bwMode="auto">
            <a:xfrm>
              <a:off x="1083" y="2249"/>
              <a:ext cx="2912" cy="1294"/>
            </a:xfrm>
            <a:custGeom>
              <a:avLst/>
              <a:gdLst/>
              <a:ahLst/>
              <a:cxnLst>
                <a:cxn ang="0">
                  <a:pos x="0" y="2316"/>
                </a:cxn>
                <a:cxn ang="0">
                  <a:pos x="537" y="2068"/>
                </a:cxn>
                <a:cxn ang="0">
                  <a:pos x="1482" y="463"/>
                </a:cxn>
                <a:cxn ang="0">
                  <a:pos x="3252" y="133"/>
                </a:cxn>
                <a:cxn ang="0">
                  <a:pos x="4704" y="1260"/>
                </a:cxn>
                <a:cxn ang="0">
                  <a:pos x="4707" y="1258"/>
                </a:cxn>
              </a:cxnLst>
              <a:rect l="0" t="0" r="r" b="b"/>
              <a:pathLst>
                <a:path w="4946" h="2377">
                  <a:moveTo>
                    <a:pt x="0" y="2316"/>
                  </a:moveTo>
                  <a:cubicBezTo>
                    <a:pt x="90" y="2275"/>
                    <a:pt x="290" y="2377"/>
                    <a:pt x="537" y="2068"/>
                  </a:cubicBezTo>
                  <a:cubicBezTo>
                    <a:pt x="784" y="1759"/>
                    <a:pt x="1030" y="785"/>
                    <a:pt x="1482" y="463"/>
                  </a:cubicBezTo>
                  <a:cubicBezTo>
                    <a:pt x="1934" y="141"/>
                    <a:pt x="2715" y="0"/>
                    <a:pt x="3252" y="133"/>
                  </a:cubicBezTo>
                  <a:cubicBezTo>
                    <a:pt x="3789" y="266"/>
                    <a:pt x="4462" y="1073"/>
                    <a:pt x="4704" y="1260"/>
                  </a:cubicBezTo>
                  <a:cubicBezTo>
                    <a:pt x="4946" y="1447"/>
                    <a:pt x="4707" y="1258"/>
                    <a:pt x="4707" y="1258"/>
                  </a:cubicBezTo>
                </a:path>
              </a:pathLst>
            </a:custGeom>
            <a:solidFill>
              <a:schemeClr val="bg1"/>
            </a:solidFill>
            <a:ln w="152400" cmpd="sng">
              <a:solidFill>
                <a:schemeClr val="accent2"/>
              </a:solidFill>
              <a:round/>
              <a:headEnd/>
              <a:tailEnd/>
            </a:ln>
            <a:effectLst/>
          </p:spPr>
          <p:txBody>
            <a:bodyPr wrap="none" anchor="ctr"/>
            <a:lstStyle/>
            <a:p>
              <a:endParaRPr lang="en-IN"/>
            </a:p>
          </p:txBody>
        </p:sp>
        <p:sp>
          <p:nvSpPr>
            <p:cNvPr id="64517" name="Rectangle 5"/>
            <p:cNvSpPr>
              <a:spLocks noChangeArrowheads="1"/>
            </p:cNvSpPr>
            <p:nvPr/>
          </p:nvSpPr>
          <p:spPr bwMode="auto">
            <a:xfrm>
              <a:off x="1196" y="1968"/>
              <a:ext cx="436" cy="231"/>
            </a:xfrm>
            <a:prstGeom prst="rect">
              <a:avLst/>
            </a:prstGeom>
            <a:noFill/>
            <a:ln w="9525">
              <a:noFill/>
              <a:miter lim="800000"/>
              <a:headEnd/>
              <a:tailEnd/>
            </a:ln>
            <a:effectLst/>
          </p:spPr>
          <p:txBody>
            <a:bodyPr wrap="none">
              <a:spAutoFit/>
            </a:bodyPr>
            <a:lstStyle/>
            <a:p>
              <a:r>
                <a:rPr lang="en-US" sz="1800" b="1">
                  <a:solidFill>
                    <a:srgbClr val="5F00BE"/>
                  </a:solidFill>
                </a:rPr>
                <a:t>Intro</a:t>
              </a:r>
            </a:p>
          </p:txBody>
        </p:sp>
        <p:sp>
          <p:nvSpPr>
            <p:cNvPr id="64518" name="Rectangle 6"/>
            <p:cNvSpPr>
              <a:spLocks noChangeArrowheads="1"/>
            </p:cNvSpPr>
            <p:nvPr/>
          </p:nvSpPr>
          <p:spPr bwMode="auto">
            <a:xfrm>
              <a:off x="1728" y="1968"/>
              <a:ext cx="620" cy="231"/>
            </a:xfrm>
            <a:prstGeom prst="rect">
              <a:avLst/>
            </a:prstGeom>
            <a:noFill/>
            <a:ln w="9525">
              <a:noFill/>
              <a:miter lim="800000"/>
              <a:headEnd/>
              <a:tailEnd/>
            </a:ln>
            <a:effectLst/>
          </p:spPr>
          <p:txBody>
            <a:bodyPr wrap="none">
              <a:spAutoFit/>
            </a:bodyPr>
            <a:lstStyle/>
            <a:p>
              <a:pPr>
                <a:spcBef>
                  <a:spcPct val="50000"/>
                </a:spcBef>
              </a:pPr>
              <a:r>
                <a:rPr lang="en-US" sz="1800" b="1">
                  <a:solidFill>
                    <a:srgbClr val="5F00BE"/>
                  </a:solidFill>
                </a:rPr>
                <a:t>Growth</a:t>
              </a:r>
            </a:p>
          </p:txBody>
        </p:sp>
        <p:sp>
          <p:nvSpPr>
            <p:cNvPr id="64519" name="Rectangle 7"/>
            <p:cNvSpPr>
              <a:spLocks noChangeArrowheads="1"/>
            </p:cNvSpPr>
            <p:nvPr/>
          </p:nvSpPr>
          <p:spPr bwMode="auto">
            <a:xfrm>
              <a:off x="2448" y="1983"/>
              <a:ext cx="676" cy="231"/>
            </a:xfrm>
            <a:prstGeom prst="rect">
              <a:avLst/>
            </a:prstGeom>
            <a:noFill/>
            <a:ln w="9525">
              <a:noFill/>
              <a:miter lim="800000"/>
              <a:headEnd/>
              <a:tailEnd/>
            </a:ln>
            <a:effectLst/>
          </p:spPr>
          <p:txBody>
            <a:bodyPr wrap="none">
              <a:spAutoFit/>
            </a:bodyPr>
            <a:lstStyle/>
            <a:p>
              <a:r>
                <a:rPr lang="en-US" sz="1800" b="1">
                  <a:solidFill>
                    <a:srgbClr val="5F00BE"/>
                  </a:solidFill>
                </a:rPr>
                <a:t>Maturity</a:t>
              </a:r>
            </a:p>
          </p:txBody>
        </p:sp>
        <p:sp>
          <p:nvSpPr>
            <p:cNvPr id="64520" name="Rectangle 8"/>
            <p:cNvSpPr>
              <a:spLocks noChangeArrowheads="1"/>
            </p:cNvSpPr>
            <p:nvPr/>
          </p:nvSpPr>
          <p:spPr bwMode="auto">
            <a:xfrm>
              <a:off x="3264" y="1968"/>
              <a:ext cx="628" cy="231"/>
            </a:xfrm>
            <a:prstGeom prst="rect">
              <a:avLst/>
            </a:prstGeom>
            <a:noFill/>
            <a:ln w="9525">
              <a:noFill/>
              <a:miter lim="800000"/>
              <a:headEnd/>
              <a:tailEnd/>
            </a:ln>
            <a:effectLst/>
          </p:spPr>
          <p:txBody>
            <a:bodyPr wrap="none">
              <a:spAutoFit/>
            </a:bodyPr>
            <a:lstStyle/>
            <a:p>
              <a:pPr>
                <a:spcBef>
                  <a:spcPct val="50000"/>
                </a:spcBef>
              </a:pPr>
              <a:r>
                <a:rPr lang="en-US" sz="1800" b="1">
                  <a:solidFill>
                    <a:srgbClr val="5F00BE"/>
                  </a:solidFill>
                </a:rPr>
                <a:t>Decline</a:t>
              </a:r>
            </a:p>
          </p:txBody>
        </p:sp>
        <p:sp>
          <p:nvSpPr>
            <p:cNvPr id="64521" name="Rectangle 9"/>
            <p:cNvSpPr>
              <a:spLocks noChangeArrowheads="1"/>
            </p:cNvSpPr>
            <p:nvPr/>
          </p:nvSpPr>
          <p:spPr bwMode="auto">
            <a:xfrm>
              <a:off x="4032" y="2976"/>
              <a:ext cx="450" cy="212"/>
            </a:xfrm>
            <a:prstGeom prst="rect">
              <a:avLst/>
            </a:prstGeom>
            <a:noFill/>
            <a:ln w="9525">
              <a:noFill/>
              <a:miter lim="800000"/>
              <a:headEnd/>
              <a:tailEnd/>
            </a:ln>
            <a:effectLst/>
          </p:spPr>
          <p:txBody>
            <a:bodyPr wrap="none">
              <a:spAutoFit/>
            </a:bodyPr>
            <a:lstStyle/>
            <a:p>
              <a:pPr>
                <a:spcBef>
                  <a:spcPct val="50000"/>
                </a:spcBef>
              </a:pPr>
              <a:r>
                <a:rPr lang="en-US" sz="1600" b="1"/>
                <a:t>Sales</a:t>
              </a:r>
            </a:p>
          </p:txBody>
        </p:sp>
        <p:sp>
          <p:nvSpPr>
            <p:cNvPr id="64522" name="Rectangle 10"/>
            <p:cNvSpPr>
              <a:spLocks noChangeArrowheads="1"/>
            </p:cNvSpPr>
            <p:nvPr/>
          </p:nvSpPr>
          <p:spPr bwMode="auto">
            <a:xfrm>
              <a:off x="4032" y="3552"/>
              <a:ext cx="522" cy="212"/>
            </a:xfrm>
            <a:prstGeom prst="rect">
              <a:avLst/>
            </a:prstGeom>
            <a:noFill/>
            <a:ln w="9525">
              <a:noFill/>
              <a:miter lim="800000"/>
              <a:headEnd/>
              <a:tailEnd/>
            </a:ln>
            <a:effectLst/>
          </p:spPr>
          <p:txBody>
            <a:bodyPr wrap="none">
              <a:spAutoFit/>
            </a:bodyPr>
            <a:lstStyle/>
            <a:p>
              <a:pPr>
                <a:spcBef>
                  <a:spcPct val="50000"/>
                </a:spcBef>
              </a:pPr>
              <a:r>
                <a:rPr lang="en-US" sz="1600" b="1"/>
                <a:t>Profits</a:t>
              </a:r>
            </a:p>
          </p:txBody>
        </p:sp>
        <p:sp>
          <p:nvSpPr>
            <p:cNvPr id="64524" name="Rectangle 12"/>
            <p:cNvSpPr>
              <a:spLocks noChangeArrowheads="1"/>
            </p:cNvSpPr>
            <p:nvPr/>
          </p:nvSpPr>
          <p:spPr bwMode="auto">
            <a:xfrm>
              <a:off x="570" y="2910"/>
              <a:ext cx="534" cy="250"/>
            </a:xfrm>
            <a:prstGeom prst="rect">
              <a:avLst/>
            </a:prstGeom>
            <a:noFill/>
            <a:ln w="9525">
              <a:noFill/>
              <a:miter lim="800000"/>
              <a:headEnd/>
              <a:tailEnd/>
            </a:ln>
            <a:effectLst/>
          </p:spPr>
          <p:txBody>
            <a:bodyPr wrap="none">
              <a:spAutoFit/>
            </a:bodyPr>
            <a:lstStyle/>
            <a:p>
              <a:pPr algn="ctr">
                <a:spcBef>
                  <a:spcPct val="50000"/>
                </a:spcBef>
              </a:pPr>
              <a:r>
                <a:rPr lang="en-US" sz="2000" b="1">
                  <a:solidFill>
                    <a:schemeClr val="tx1"/>
                  </a:solidFill>
                </a:rPr>
                <a:t>Sales</a:t>
              </a:r>
            </a:p>
          </p:txBody>
        </p:sp>
        <p:sp>
          <p:nvSpPr>
            <p:cNvPr id="64525" name="Rectangle 13"/>
            <p:cNvSpPr>
              <a:spLocks noChangeArrowheads="1"/>
            </p:cNvSpPr>
            <p:nvPr/>
          </p:nvSpPr>
          <p:spPr bwMode="auto">
            <a:xfrm>
              <a:off x="2448" y="3744"/>
              <a:ext cx="498" cy="250"/>
            </a:xfrm>
            <a:prstGeom prst="rect">
              <a:avLst/>
            </a:prstGeom>
            <a:noFill/>
            <a:ln w="9525">
              <a:noFill/>
              <a:miter lim="800000"/>
              <a:headEnd/>
              <a:tailEnd/>
            </a:ln>
            <a:effectLst/>
          </p:spPr>
          <p:txBody>
            <a:bodyPr>
              <a:spAutoFit/>
            </a:bodyPr>
            <a:lstStyle/>
            <a:p>
              <a:r>
                <a:rPr lang="en-US" sz="2000" b="1">
                  <a:solidFill>
                    <a:schemeClr val="tx1"/>
                  </a:solidFill>
                </a:rPr>
                <a:t>Time</a:t>
              </a:r>
            </a:p>
          </p:txBody>
        </p:sp>
        <p:sp>
          <p:nvSpPr>
            <p:cNvPr id="64527" name="Line 15"/>
            <p:cNvSpPr>
              <a:spLocks noChangeShapeType="1"/>
            </p:cNvSpPr>
            <p:nvPr/>
          </p:nvSpPr>
          <p:spPr bwMode="auto">
            <a:xfrm>
              <a:off x="1104" y="1968"/>
              <a:ext cx="0" cy="1728"/>
            </a:xfrm>
            <a:prstGeom prst="line">
              <a:avLst/>
            </a:prstGeom>
            <a:noFill/>
            <a:ln w="38100">
              <a:solidFill>
                <a:srgbClr val="20C47A"/>
              </a:solidFill>
              <a:miter lim="800000"/>
              <a:headEnd/>
              <a:tailEnd/>
            </a:ln>
            <a:effectLst/>
          </p:spPr>
          <p:txBody>
            <a:bodyPr wrap="none"/>
            <a:lstStyle/>
            <a:p>
              <a:endParaRPr lang="en-IN"/>
            </a:p>
          </p:txBody>
        </p:sp>
        <p:sp>
          <p:nvSpPr>
            <p:cNvPr id="64528" name="Line 16"/>
            <p:cNvSpPr>
              <a:spLocks noChangeShapeType="1"/>
            </p:cNvSpPr>
            <p:nvPr/>
          </p:nvSpPr>
          <p:spPr bwMode="auto">
            <a:xfrm>
              <a:off x="1104" y="3696"/>
              <a:ext cx="2976" cy="0"/>
            </a:xfrm>
            <a:prstGeom prst="line">
              <a:avLst/>
            </a:prstGeom>
            <a:noFill/>
            <a:ln w="38100">
              <a:solidFill>
                <a:srgbClr val="20C47A"/>
              </a:solidFill>
              <a:miter lim="800000"/>
              <a:headEnd/>
              <a:tailEnd/>
            </a:ln>
            <a:effectLst/>
          </p:spPr>
          <p:txBody>
            <a:bodyPr wrap="none"/>
            <a:lstStyle/>
            <a:p>
              <a:endParaRPr lang="en-IN"/>
            </a:p>
          </p:txBody>
        </p:sp>
        <p:sp>
          <p:nvSpPr>
            <p:cNvPr id="64529" name="Line 17"/>
            <p:cNvSpPr>
              <a:spLocks noChangeShapeType="1"/>
            </p:cNvSpPr>
            <p:nvPr/>
          </p:nvSpPr>
          <p:spPr bwMode="auto">
            <a:xfrm>
              <a:off x="1728" y="2064"/>
              <a:ext cx="0" cy="1632"/>
            </a:xfrm>
            <a:prstGeom prst="line">
              <a:avLst/>
            </a:prstGeom>
            <a:noFill/>
            <a:ln w="38100">
              <a:solidFill>
                <a:srgbClr val="20C47A"/>
              </a:solidFill>
              <a:miter lim="800000"/>
              <a:headEnd/>
              <a:tailEnd/>
            </a:ln>
            <a:effectLst/>
          </p:spPr>
          <p:txBody>
            <a:bodyPr wrap="none"/>
            <a:lstStyle/>
            <a:p>
              <a:endParaRPr lang="en-IN"/>
            </a:p>
          </p:txBody>
        </p:sp>
        <p:sp>
          <p:nvSpPr>
            <p:cNvPr id="64531" name="Line 19"/>
            <p:cNvSpPr>
              <a:spLocks noChangeShapeType="1"/>
            </p:cNvSpPr>
            <p:nvPr/>
          </p:nvSpPr>
          <p:spPr bwMode="auto">
            <a:xfrm>
              <a:off x="2352" y="2064"/>
              <a:ext cx="0" cy="1632"/>
            </a:xfrm>
            <a:prstGeom prst="line">
              <a:avLst/>
            </a:prstGeom>
            <a:noFill/>
            <a:ln w="38100">
              <a:solidFill>
                <a:srgbClr val="20C47A"/>
              </a:solidFill>
              <a:miter lim="800000"/>
              <a:headEnd/>
              <a:tailEnd/>
            </a:ln>
            <a:effectLst/>
          </p:spPr>
          <p:txBody>
            <a:bodyPr wrap="none"/>
            <a:lstStyle/>
            <a:p>
              <a:endParaRPr lang="en-IN"/>
            </a:p>
          </p:txBody>
        </p:sp>
        <p:sp>
          <p:nvSpPr>
            <p:cNvPr id="64532" name="Line 20"/>
            <p:cNvSpPr>
              <a:spLocks noChangeShapeType="1"/>
            </p:cNvSpPr>
            <p:nvPr/>
          </p:nvSpPr>
          <p:spPr bwMode="auto">
            <a:xfrm>
              <a:off x="3216" y="2064"/>
              <a:ext cx="0" cy="1632"/>
            </a:xfrm>
            <a:prstGeom prst="line">
              <a:avLst/>
            </a:prstGeom>
            <a:noFill/>
            <a:ln w="38100">
              <a:solidFill>
                <a:srgbClr val="20C47A"/>
              </a:solidFill>
              <a:miter lim="800000"/>
              <a:headEnd/>
              <a:tailEnd/>
            </a:ln>
            <a:effectLst/>
          </p:spPr>
          <p:txBody>
            <a:bodyPr wrap="none"/>
            <a:lstStyle/>
            <a:p>
              <a:endParaRPr lang="en-IN"/>
            </a:p>
          </p:txBody>
        </p:sp>
        <p:sp>
          <p:nvSpPr>
            <p:cNvPr id="64533" name="Freeform 21"/>
            <p:cNvSpPr>
              <a:spLocks/>
            </p:cNvSpPr>
            <p:nvPr/>
          </p:nvSpPr>
          <p:spPr bwMode="auto">
            <a:xfrm>
              <a:off x="1584" y="3408"/>
              <a:ext cx="2475" cy="285"/>
            </a:xfrm>
            <a:custGeom>
              <a:avLst/>
              <a:gdLst/>
              <a:ahLst/>
              <a:cxnLst>
                <a:cxn ang="0">
                  <a:pos x="0" y="338"/>
                </a:cxn>
                <a:cxn ang="0">
                  <a:pos x="122" y="261"/>
                </a:cxn>
                <a:cxn ang="0">
                  <a:pos x="425" y="145"/>
                </a:cxn>
                <a:cxn ang="0">
                  <a:pos x="706" y="55"/>
                </a:cxn>
                <a:cxn ang="0">
                  <a:pos x="850" y="10"/>
                </a:cxn>
                <a:cxn ang="0">
                  <a:pos x="951" y="44"/>
                </a:cxn>
                <a:cxn ang="0">
                  <a:pos x="1329" y="98"/>
                </a:cxn>
                <a:cxn ang="0">
                  <a:pos x="1439" y="116"/>
                </a:cxn>
                <a:cxn ang="0">
                  <a:pos x="1520" y="136"/>
                </a:cxn>
                <a:cxn ang="0">
                  <a:pos x="1692" y="111"/>
                </a:cxn>
                <a:cxn ang="0">
                  <a:pos x="1893" y="122"/>
                </a:cxn>
                <a:cxn ang="0">
                  <a:pos x="2083" y="156"/>
                </a:cxn>
                <a:cxn ang="0">
                  <a:pos x="2124" y="145"/>
                </a:cxn>
                <a:cxn ang="0">
                  <a:pos x="2295" y="145"/>
                </a:cxn>
                <a:cxn ang="0">
                  <a:pos x="2546" y="167"/>
                </a:cxn>
                <a:cxn ang="0">
                  <a:pos x="2757" y="179"/>
                </a:cxn>
                <a:cxn ang="0">
                  <a:pos x="3019" y="212"/>
                </a:cxn>
              </a:cxnLst>
              <a:rect l="0" t="0" r="r" b="b"/>
              <a:pathLst>
                <a:path w="3019" h="338">
                  <a:moveTo>
                    <a:pt x="0" y="338"/>
                  </a:moveTo>
                  <a:cubicBezTo>
                    <a:pt x="93" y="272"/>
                    <a:pt x="50" y="295"/>
                    <a:pt x="122" y="261"/>
                  </a:cubicBezTo>
                  <a:cubicBezTo>
                    <a:pt x="194" y="186"/>
                    <a:pt x="312" y="172"/>
                    <a:pt x="425" y="145"/>
                  </a:cubicBezTo>
                  <a:cubicBezTo>
                    <a:pt x="523" y="112"/>
                    <a:pt x="636" y="66"/>
                    <a:pt x="706" y="55"/>
                  </a:cubicBezTo>
                  <a:cubicBezTo>
                    <a:pt x="777" y="33"/>
                    <a:pt x="809" y="12"/>
                    <a:pt x="850" y="10"/>
                  </a:cubicBezTo>
                  <a:cubicBezTo>
                    <a:pt x="932" y="0"/>
                    <a:pt x="871" y="29"/>
                    <a:pt x="951" y="44"/>
                  </a:cubicBezTo>
                  <a:cubicBezTo>
                    <a:pt x="1031" y="59"/>
                    <a:pt x="1248" y="86"/>
                    <a:pt x="1329" y="98"/>
                  </a:cubicBezTo>
                  <a:cubicBezTo>
                    <a:pt x="1464" y="129"/>
                    <a:pt x="1246" y="79"/>
                    <a:pt x="1439" y="116"/>
                  </a:cubicBezTo>
                  <a:cubicBezTo>
                    <a:pt x="1466" y="122"/>
                    <a:pt x="1516" y="62"/>
                    <a:pt x="1520" y="136"/>
                  </a:cubicBezTo>
                  <a:cubicBezTo>
                    <a:pt x="1578" y="142"/>
                    <a:pt x="1635" y="100"/>
                    <a:pt x="1692" y="111"/>
                  </a:cubicBezTo>
                  <a:cubicBezTo>
                    <a:pt x="1777" y="126"/>
                    <a:pt x="1807" y="111"/>
                    <a:pt x="1893" y="122"/>
                  </a:cubicBezTo>
                  <a:cubicBezTo>
                    <a:pt x="1959" y="131"/>
                    <a:pt x="2028" y="137"/>
                    <a:pt x="2083" y="156"/>
                  </a:cubicBezTo>
                  <a:cubicBezTo>
                    <a:pt x="2116" y="163"/>
                    <a:pt x="2089" y="147"/>
                    <a:pt x="2124" y="145"/>
                  </a:cubicBezTo>
                  <a:cubicBezTo>
                    <a:pt x="2160" y="143"/>
                    <a:pt x="2225" y="141"/>
                    <a:pt x="2295" y="145"/>
                  </a:cubicBezTo>
                  <a:cubicBezTo>
                    <a:pt x="2403" y="170"/>
                    <a:pt x="2438" y="142"/>
                    <a:pt x="2546" y="167"/>
                  </a:cubicBezTo>
                  <a:cubicBezTo>
                    <a:pt x="2617" y="183"/>
                    <a:pt x="2679" y="172"/>
                    <a:pt x="2757" y="179"/>
                  </a:cubicBezTo>
                  <a:cubicBezTo>
                    <a:pt x="2836" y="186"/>
                    <a:pt x="2965" y="205"/>
                    <a:pt x="3019" y="212"/>
                  </a:cubicBezTo>
                </a:path>
              </a:pathLst>
            </a:custGeom>
            <a:noFill/>
            <a:ln w="38100" cap="flat" cmpd="sng">
              <a:solidFill>
                <a:schemeClr val="tx1"/>
              </a:solidFill>
              <a:prstDash val="dash"/>
              <a:round/>
              <a:headEnd/>
              <a:tailEnd/>
            </a:ln>
            <a:effectLst/>
          </p:spPr>
          <p:txBody>
            <a:bodyPr wrap="none" anchor="ctr"/>
            <a:lstStyle/>
            <a:p>
              <a:endParaRPr lang="en-IN"/>
            </a:p>
          </p:txBody>
        </p:sp>
      </p:grpSp>
    </p:spTree>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p:txBody>
          <a:bodyPr/>
          <a:lstStyle/>
          <a:p>
            <a:r>
              <a:rPr lang="en-US"/>
              <a:t>Firm-Specific Drivers, continued</a:t>
            </a:r>
          </a:p>
        </p:txBody>
      </p:sp>
      <p:sp>
        <p:nvSpPr>
          <p:cNvPr id="65539" name="Rectangle 3"/>
          <p:cNvSpPr>
            <a:spLocks noGrp="1" noChangeArrowheads="1"/>
          </p:cNvSpPr>
          <p:nvPr>
            <p:ph idx="1"/>
          </p:nvPr>
        </p:nvSpPr>
        <p:spPr/>
        <p:txBody>
          <a:bodyPr/>
          <a:lstStyle/>
          <a:p>
            <a:pPr>
              <a:buFontTx/>
              <a:buNone/>
            </a:pPr>
            <a:r>
              <a:rPr lang="en-US" b="1"/>
              <a:t>Experience Transfers</a:t>
            </a:r>
            <a:endParaRPr lang="en-US"/>
          </a:p>
        </p:txBody>
      </p:sp>
      <p:sp>
        <p:nvSpPr>
          <p:cNvPr id="65541" name="Text Box 5"/>
          <p:cNvSpPr txBox="1">
            <a:spLocks noChangeArrowheads="1"/>
          </p:cNvSpPr>
          <p:nvPr/>
        </p:nvSpPr>
        <p:spPr bwMode="auto">
          <a:xfrm>
            <a:off x="1062038" y="2224088"/>
            <a:ext cx="7827962" cy="822325"/>
          </a:xfrm>
          <a:prstGeom prst="rect">
            <a:avLst/>
          </a:prstGeom>
          <a:noFill/>
          <a:ln w="9525">
            <a:noFill/>
            <a:miter lim="800000"/>
            <a:headEnd/>
            <a:tailEnd/>
          </a:ln>
          <a:effectLst/>
        </p:spPr>
        <p:txBody>
          <a:bodyPr wrap="none">
            <a:spAutoFit/>
          </a:bodyPr>
          <a:lstStyle/>
          <a:p>
            <a:pPr>
              <a:lnSpc>
                <a:spcPct val="90000"/>
              </a:lnSpc>
              <a:spcBef>
                <a:spcPct val="20000"/>
              </a:spcBef>
              <a:buClr>
                <a:srgbClr val="CC3300"/>
              </a:buClr>
            </a:pPr>
            <a:r>
              <a:rPr lang="en-US" sz="2400">
                <a:solidFill>
                  <a:schemeClr val="tx1"/>
                </a:solidFill>
              </a:rPr>
              <a:t>Experience in one country serves as basis for strategies </a:t>
            </a:r>
          </a:p>
          <a:p>
            <a:pPr>
              <a:lnSpc>
                <a:spcPct val="90000"/>
              </a:lnSpc>
              <a:spcBef>
                <a:spcPct val="20000"/>
              </a:spcBef>
              <a:buClr>
                <a:srgbClr val="CC3300"/>
              </a:buClr>
            </a:pPr>
            <a:r>
              <a:rPr lang="en-US" sz="2400">
                <a:solidFill>
                  <a:schemeClr val="tx1"/>
                </a:solidFill>
              </a:rPr>
              <a:t>in new international markets.</a:t>
            </a:r>
            <a:endParaRPr lang="en-US"/>
          </a:p>
        </p:txBody>
      </p:sp>
    </p:spTree>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normAutofit lnSpcReduction="10000"/>
          </a:bodyPr>
          <a:lstStyle/>
          <a:p>
            <a:pPr>
              <a:buNone/>
            </a:pPr>
            <a:r>
              <a:rPr lang="en-IN" dirty="0" smtClean="0"/>
              <a:t>    In </a:t>
            </a:r>
            <a:r>
              <a:rPr lang="en-IN" i="1" dirty="0" smtClean="0"/>
              <a:t>The Fortune at the Bottom of the Pyramid, </a:t>
            </a:r>
            <a:r>
              <a:rPr lang="en-IN" dirty="0" smtClean="0"/>
              <a:t>C.K. </a:t>
            </a:r>
            <a:r>
              <a:rPr lang="en-IN" dirty="0" err="1" smtClean="0"/>
              <a:t>Prahalad</a:t>
            </a:r>
            <a:r>
              <a:rPr lang="en-IN" dirty="0" smtClean="0"/>
              <a:t> presents a compelling argument for firms to consider emerging markets not as a society of poor individuals but a 4 billion market opportunity that will not only benefit the firm but even help alleviate poverty. Firms, however, should not make haste assumptions and enter into foreign markets without the proper due diligence of evaluating the market opportunity, modify the product or service to meet the needs of the target market(s), and leverage scale and innovation to create real value</a:t>
            </a:r>
            <a:br>
              <a:rPr lang="en-IN" dirty="0" smtClean="0"/>
            </a:br>
            <a:endParaRPr lang="en-IN"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pPr>
              <a:buNone/>
            </a:pPr>
            <a:r>
              <a:rPr lang="en-US" dirty="0" smtClean="0"/>
              <a:t>   “If we distributed pictures only in the United States, we’d lose money. It takes the whole world now to make the economics of movie-making work.”</a:t>
            </a:r>
            <a:endParaRPr lang="en-US" b="1" dirty="0" smtClean="0"/>
          </a:p>
          <a:p>
            <a:pPr>
              <a:buNone/>
            </a:pPr>
            <a:r>
              <a:rPr lang="en-US" b="1" dirty="0" smtClean="0"/>
              <a:t>  			- </a:t>
            </a:r>
            <a:r>
              <a:rPr lang="en-US" dirty="0" smtClean="0"/>
              <a:t>William Mechanic</a:t>
            </a:r>
          </a:p>
          <a:p>
            <a:pPr>
              <a:buNone/>
            </a:pPr>
            <a:r>
              <a:rPr lang="en-US" dirty="0" smtClean="0"/>
              <a:t>			President, 20th Century Fox</a:t>
            </a:r>
          </a:p>
          <a:p>
            <a:endParaRPr lang="en-IN"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6562" name="Rectangle 2"/>
          <p:cNvSpPr>
            <a:spLocks noGrp="1" noChangeArrowheads="1"/>
          </p:cNvSpPr>
          <p:nvPr>
            <p:ph type="title"/>
          </p:nvPr>
        </p:nvSpPr>
        <p:spPr/>
        <p:txBody>
          <a:bodyPr>
            <a:normAutofit fontScale="90000"/>
          </a:bodyPr>
          <a:lstStyle/>
          <a:p>
            <a:r>
              <a:rPr lang="en-US"/>
              <a:t>Obstacles to Internationalization</a:t>
            </a:r>
          </a:p>
        </p:txBody>
      </p:sp>
      <p:sp>
        <p:nvSpPr>
          <p:cNvPr id="66563" name="Rectangle 3"/>
          <p:cNvSpPr>
            <a:spLocks noGrp="1" noChangeArrowheads="1"/>
          </p:cNvSpPr>
          <p:nvPr>
            <p:ph idx="1"/>
          </p:nvPr>
        </p:nvSpPr>
        <p:spPr>
          <a:xfrm>
            <a:off x="1066800" y="1676400"/>
            <a:ext cx="8077200" cy="5181600"/>
          </a:xfrm>
        </p:spPr>
        <p:txBody>
          <a:bodyPr>
            <a:normAutofit/>
          </a:bodyPr>
          <a:lstStyle/>
          <a:p>
            <a:pPr>
              <a:spcBef>
                <a:spcPct val="20000"/>
              </a:spcBef>
              <a:spcAft>
                <a:spcPct val="25000"/>
              </a:spcAft>
            </a:pPr>
            <a:r>
              <a:rPr lang="en-US" dirty="0"/>
              <a:t>Self-reference Criterion</a:t>
            </a:r>
          </a:p>
          <a:p>
            <a:pPr lvl="1"/>
            <a:r>
              <a:rPr lang="en-US" dirty="0"/>
              <a:t>Conscious and unconscious reference to own national culture while operating in the host country</a:t>
            </a:r>
          </a:p>
          <a:p>
            <a:pPr lvl="1"/>
            <a:r>
              <a:rPr lang="en-US" dirty="0"/>
              <a:t>To counter the impact of the self-reference criterion, the corporation must select appropriate personnel for international assignments and engage in sensitivity </a:t>
            </a:r>
            <a:r>
              <a:rPr lang="en-US" dirty="0" smtClean="0"/>
              <a:t>training</a:t>
            </a:r>
          </a:p>
          <a:p>
            <a:pPr lvl="1"/>
            <a:r>
              <a:rPr lang="en-IN" dirty="0" smtClean="0"/>
              <a:t>To overcome this bias, one needs to develop a global awareness that goes beyond identifying cultural difference but tolerance and knowledge of cultures.</a:t>
            </a:r>
            <a:br>
              <a:rPr lang="en-IN" dirty="0" smtClean="0"/>
            </a:br>
            <a:endParaRPr lang="en-US"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66563">
                                            <p:txEl>
                                              <p:pRg st="0" end="0"/>
                                            </p:txEl>
                                          </p:spTgt>
                                        </p:tgtEl>
                                        <p:attrNameLst>
                                          <p:attrName>style.visibility</p:attrName>
                                        </p:attrNameLst>
                                      </p:cBhvr>
                                      <p:to>
                                        <p:strVal val="visible"/>
                                      </p:to>
                                    </p:set>
                                    <p:anim calcmode="lin" valueType="num">
                                      <p:cBhvr additive="base">
                                        <p:cTn id="7" dur="500" fill="hold"/>
                                        <p:tgtEl>
                                          <p:spTgt spid="6656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6656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66563">
                                            <p:txEl>
                                              <p:pRg st="1" end="1"/>
                                            </p:txEl>
                                          </p:spTgt>
                                        </p:tgtEl>
                                        <p:attrNameLst>
                                          <p:attrName>style.visibility</p:attrName>
                                        </p:attrNameLst>
                                      </p:cBhvr>
                                      <p:to>
                                        <p:strVal val="visible"/>
                                      </p:to>
                                    </p:set>
                                    <p:anim calcmode="lin" valueType="num">
                                      <p:cBhvr additive="base">
                                        <p:cTn id="13" dur="500" fill="hold"/>
                                        <p:tgtEl>
                                          <p:spTgt spid="66563">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6656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66563">
                                            <p:txEl>
                                              <p:pRg st="2" end="2"/>
                                            </p:txEl>
                                          </p:spTgt>
                                        </p:tgtEl>
                                        <p:attrNameLst>
                                          <p:attrName>style.visibility</p:attrName>
                                        </p:attrNameLst>
                                      </p:cBhvr>
                                      <p:to>
                                        <p:strVal val="visible"/>
                                      </p:to>
                                    </p:set>
                                    <p:anim calcmode="lin" valueType="num">
                                      <p:cBhvr additive="base">
                                        <p:cTn id="19" dur="500" fill="hold"/>
                                        <p:tgtEl>
                                          <p:spTgt spid="66563">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6656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66563">
                                            <p:txEl>
                                              <p:pRg st="3" end="3"/>
                                            </p:txEl>
                                          </p:spTgt>
                                        </p:tgtEl>
                                        <p:attrNameLst>
                                          <p:attrName>style.visibility</p:attrName>
                                        </p:attrNameLst>
                                      </p:cBhvr>
                                      <p:to>
                                        <p:strVal val="visible"/>
                                      </p:to>
                                    </p:set>
                                    <p:anim calcmode="lin" valueType="num">
                                      <p:cBhvr additive="base">
                                        <p:cTn id="25" dur="500" fill="hold"/>
                                        <p:tgtEl>
                                          <p:spTgt spid="66563">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66563">
                                            <p:txEl>
                                              <p:pRg st="3" end="3"/>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563" grpId="0" build="p" bldLvl="2" autoUpdateAnimBg="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pPr>
              <a:spcAft>
                <a:spcPct val="25000"/>
              </a:spcAft>
            </a:pPr>
            <a:r>
              <a:rPr lang="en-US" dirty="0" smtClean="0"/>
              <a:t>Government Barriers</a:t>
            </a:r>
          </a:p>
          <a:p>
            <a:pPr lvl="1"/>
            <a:r>
              <a:rPr lang="en-US" dirty="0" smtClean="0"/>
              <a:t>Restrictions placed on foreign corporations by imposing tariffs, import quotas, and other limitations, such as restrictive import license awards</a:t>
            </a:r>
          </a:p>
          <a:p>
            <a:endParaRPr lang="en-IN"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dirty="0"/>
          </a:p>
        </p:txBody>
      </p:sp>
      <p:pic>
        <p:nvPicPr>
          <p:cNvPr id="28674" name="Picture 2"/>
          <p:cNvPicPr>
            <a:picLocks noGrp="1" noChangeAspect="1" noChangeArrowheads="1"/>
          </p:cNvPicPr>
          <p:nvPr>
            <p:ph idx="1"/>
          </p:nvPr>
        </p:nvPicPr>
        <p:blipFill>
          <a:blip r:embed="rId2" cstate="print"/>
          <a:srcRect/>
          <a:stretch>
            <a:fillRect/>
          </a:stretch>
        </p:blipFill>
        <p:spPr bwMode="auto">
          <a:xfrm>
            <a:off x="611560" y="692696"/>
            <a:ext cx="7776864" cy="5688631"/>
          </a:xfrm>
          <a:prstGeom prst="rect">
            <a:avLst/>
          </a:prstGeom>
          <a:noFill/>
          <a:ln w="9525">
            <a:noFill/>
            <a:miter lim="800000"/>
            <a:headEnd/>
            <a:tailEnd/>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29698" name="Picture 2"/>
          <p:cNvPicPr>
            <a:picLocks noGrp="1" noChangeAspect="1" noChangeArrowheads="1"/>
          </p:cNvPicPr>
          <p:nvPr>
            <p:ph idx="1"/>
          </p:nvPr>
        </p:nvPicPr>
        <p:blipFill>
          <a:blip r:embed="rId2" cstate="print"/>
          <a:srcRect/>
          <a:stretch>
            <a:fillRect/>
          </a:stretch>
        </p:blipFill>
        <p:spPr bwMode="auto">
          <a:xfrm>
            <a:off x="539552" y="692696"/>
            <a:ext cx="8064895" cy="5472608"/>
          </a:xfrm>
          <a:prstGeom prst="rect">
            <a:avLst/>
          </a:prstGeom>
          <a:noFill/>
          <a:ln w="9525">
            <a:noFill/>
            <a:miter lim="800000"/>
            <a:headEnd/>
            <a:tailEnd/>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Cultural Differences – Few Examples</a:t>
            </a:r>
            <a:endParaRPr lang="en-IN" dirty="0"/>
          </a:p>
        </p:txBody>
      </p:sp>
      <p:pic>
        <p:nvPicPr>
          <p:cNvPr id="28674" name="Picture 2"/>
          <p:cNvPicPr>
            <a:picLocks noGrp="1" noChangeAspect="1" noChangeArrowheads="1"/>
          </p:cNvPicPr>
          <p:nvPr>
            <p:ph sz="half" idx="1"/>
          </p:nvPr>
        </p:nvPicPr>
        <p:blipFill>
          <a:blip r:embed="rId2" cstate="print"/>
          <a:stretch>
            <a:fillRect/>
          </a:stretch>
        </p:blipFill>
        <p:spPr bwMode="auto">
          <a:xfrm>
            <a:off x="457200" y="3082780"/>
            <a:ext cx="4038600" cy="2110078"/>
          </a:xfrm>
          <a:prstGeom prst="rect">
            <a:avLst/>
          </a:prstGeom>
          <a:noFill/>
          <a:ln w="9525">
            <a:noFill/>
            <a:miter lim="800000"/>
            <a:headEnd/>
            <a:tailEnd/>
          </a:ln>
        </p:spPr>
      </p:pic>
      <p:pic>
        <p:nvPicPr>
          <p:cNvPr id="28675" name="Picture 3"/>
          <p:cNvPicPr>
            <a:picLocks noGrp="1" noChangeAspect="1" noChangeArrowheads="1"/>
          </p:cNvPicPr>
          <p:nvPr>
            <p:ph sz="half" idx="2"/>
          </p:nvPr>
        </p:nvPicPr>
        <p:blipFill>
          <a:blip r:embed="rId3" cstate="print"/>
          <a:stretch>
            <a:fillRect/>
          </a:stretch>
        </p:blipFill>
        <p:spPr bwMode="auto">
          <a:xfrm>
            <a:off x="4648200" y="3099267"/>
            <a:ext cx="4038600" cy="2077104"/>
          </a:xfrm>
          <a:prstGeom prst="rect">
            <a:avLst/>
          </a:prstGeom>
          <a:noFill/>
          <a:ln w="9525">
            <a:noFill/>
            <a:miter lim="800000"/>
            <a:headEnd/>
            <a:tailEnd/>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29698" name="Picture 2"/>
          <p:cNvPicPr>
            <a:picLocks noGrp="1" noChangeAspect="1" noChangeArrowheads="1"/>
          </p:cNvPicPr>
          <p:nvPr>
            <p:ph sz="half" idx="1"/>
          </p:nvPr>
        </p:nvPicPr>
        <p:blipFill>
          <a:blip r:embed="rId2" cstate="print"/>
          <a:stretch>
            <a:fillRect/>
          </a:stretch>
        </p:blipFill>
        <p:spPr bwMode="auto">
          <a:xfrm>
            <a:off x="457200" y="3150647"/>
            <a:ext cx="4038600" cy="1974343"/>
          </a:xfrm>
          <a:prstGeom prst="rect">
            <a:avLst/>
          </a:prstGeom>
          <a:noFill/>
          <a:ln w="9525">
            <a:noFill/>
            <a:miter lim="800000"/>
            <a:headEnd/>
            <a:tailEnd/>
          </a:ln>
        </p:spPr>
      </p:pic>
      <p:pic>
        <p:nvPicPr>
          <p:cNvPr id="29699" name="Picture 3"/>
          <p:cNvPicPr>
            <a:picLocks noGrp="1" noChangeAspect="1" noChangeArrowheads="1"/>
          </p:cNvPicPr>
          <p:nvPr>
            <p:ph sz="half" idx="2"/>
          </p:nvPr>
        </p:nvPicPr>
        <p:blipFill>
          <a:blip r:embed="rId3" cstate="print"/>
          <a:srcRect/>
          <a:stretch>
            <a:fillRect/>
          </a:stretch>
        </p:blipFill>
        <p:spPr bwMode="auto">
          <a:xfrm>
            <a:off x="4648200" y="1556792"/>
            <a:ext cx="4038600" cy="4536504"/>
          </a:xfrm>
          <a:prstGeom prst="rect">
            <a:avLst/>
          </a:prstGeom>
          <a:noFill/>
          <a:ln w="9525">
            <a:noFill/>
            <a:miter lim="800000"/>
            <a:headEnd/>
            <a:tailEnd/>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30722" name="Picture 2"/>
          <p:cNvPicPr>
            <a:picLocks noGrp="1" noChangeAspect="1" noChangeArrowheads="1"/>
          </p:cNvPicPr>
          <p:nvPr>
            <p:ph sz="half" idx="1"/>
          </p:nvPr>
        </p:nvPicPr>
        <p:blipFill>
          <a:blip r:embed="rId2" cstate="print"/>
          <a:stretch>
            <a:fillRect/>
          </a:stretch>
        </p:blipFill>
        <p:spPr bwMode="auto">
          <a:xfrm>
            <a:off x="457200" y="3155506"/>
            <a:ext cx="4038600" cy="1964626"/>
          </a:xfrm>
          <a:prstGeom prst="rect">
            <a:avLst/>
          </a:prstGeom>
          <a:noFill/>
          <a:ln w="9525">
            <a:noFill/>
            <a:miter lim="800000"/>
            <a:headEnd/>
            <a:tailEnd/>
          </a:ln>
        </p:spPr>
      </p:pic>
      <p:pic>
        <p:nvPicPr>
          <p:cNvPr id="30723" name="Picture 3"/>
          <p:cNvPicPr>
            <a:picLocks noGrp="1" noChangeAspect="1" noChangeArrowheads="1"/>
          </p:cNvPicPr>
          <p:nvPr>
            <p:ph sz="half" idx="2"/>
          </p:nvPr>
        </p:nvPicPr>
        <p:blipFill>
          <a:blip r:embed="rId3" cstate="print"/>
          <a:srcRect/>
          <a:stretch>
            <a:fillRect/>
          </a:stretch>
        </p:blipFill>
        <p:spPr bwMode="auto">
          <a:xfrm>
            <a:off x="4648200" y="1556792"/>
            <a:ext cx="4038600" cy="4536504"/>
          </a:xfrm>
          <a:prstGeom prst="rect">
            <a:avLst/>
          </a:prstGeom>
          <a:noFill/>
          <a:ln w="9525">
            <a:noFill/>
            <a:miter lim="800000"/>
            <a:headEnd/>
            <a:tailEnd/>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31746" name="Picture 2"/>
          <p:cNvPicPr>
            <a:picLocks noGrp="1" noChangeAspect="1" noChangeArrowheads="1"/>
          </p:cNvPicPr>
          <p:nvPr>
            <p:ph sz="half" idx="1"/>
          </p:nvPr>
        </p:nvPicPr>
        <p:blipFill>
          <a:blip r:embed="rId2" cstate="print"/>
          <a:stretch>
            <a:fillRect/>
          </a:stretch>
        </p:blipFill>
        <p:spPr bwMode="auto">
          <a:xfrm>
            <a:off x="457200" y="3186070"/>
            <a:ext cx="4038600" cy="1903498"/>
          </a:xfrm>
          <a:prstGeom prst="rect">
            <a:avLst/>
          </a:prstGeom>
          <a:noFill/>
          <a:ln w="9525">
            <a:noFill/>
            <a:miter lim="800000"/>
            <a:headEnd/>
            <a:tailEnd/>
          </a:ln>
        </p:spPr>
      </p:pic>
      <p:sp>
        <p:nvSpPr>
          <p:cNvPr id="4" name="Content Placeholder 3"/>
          <p:cNvSpPr>
            <a:spLocks noGrp="1"/>
          </p:cNvSpPr>
          <p:nvPr>
            <p:ph sz="half" idx="2"/>
          </p:nvPr>
        </p:nvSpPr>
        <p:spPr/>
        <p:txBody>
          <a:bodyPr/>
          <a:lstStyle/>
          <a:p>
            <a:endParaRPr lang="en-IN"/>
          </a:p>
        </p:txBody>
      </p:sp>
      <p:pic>
        <p:nvPicPr>
          <p:cNvPr id="31747" name="Picture 3"/>
          <p:cNvPicPr>
            <a:picLocks noChangeAspect="1" noChangeArrowheads="1"/>
          </p:cNvPicPr>
          <p:nvPr/>
        </p:nvPicPr>
        <p:blipFill>
          <a:blip r:embed="rId3" cstate="print"/>
          <a:srcRect/>
          <a:stretch>
            <a:fillRect/>
          </a:stretch>
        </p:blipFill>
        <p:spPr bwMode="auto">
          <a:xfrm>
            <a:off x="4716015" y="1556792"/>
            <a:ext cx="3960441" cy="4608512"/>
          </a:xfrm>
          <a:prstGeom prst="rect">
            <a:avLst/>
          </a:prstGeom>
          <a:noFill/>
          <a:ln w="9525">
            <a:noFill/>
            <a:miter lim="800000"/>
            <a:headEnd/>
            <a:tailEnd/>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Scanning International Environment</a:t>
            </a:r>
            <a:endParaRPr lang="en-IN" dirty="0"/>
          </a:p>
        </p:txBody>
      </p:sp>
      <p:sp>
        <p:nvSpPr>
          <p:cNvPr id="3" name="Content Placeholder 2"/>
          <p:cNvSpPr>
            <a:spLocks noGrp="1"/>
          </p:cNvSpPr>
          <p:nvPr>
            <p:ph idx="1"/>
          </p:nvPr>
        </p:nvSpPr>
        <p:spPr/>
        <p:txBody>
          <a:bodyPr/>
          <a:lstStyle/>
          <a:p>
            <a:r>
              <a:rPr lang="en-US" dirty="0" smtClean="0"/>
              <a:t>Business environment is a very important determinant of business strategy.</a:t>
            </a:r>
          </a:p>
          <a:p>
            <a:r>
              <a:rPr lang="en-US" dirty="0" smtClean="0"/>
              <a:t>It is the difference in the marketing environment which make the international business strategy different from domestic one. </a:t>
            </a:r>
            <a:endParaRPr lang="en-IN"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Environmental Scanning</a:t>
            </a:r>
            <a:endParaRPr lang="en-IN" dirty="0"/>
          </a:p>
        </p:txBody>
      </p:sp>
      <p:sp>
        <p:nvSpPr>
          <p:cNvPr id="3" name="Content Placeholder 2"/>
          <p:cNvSpPr>
            <a:spLocks noGrp="1"/>
          </p:cNvSpPr>
          <p:nvPr>
            <p:ph idx="1"/>
          </p:nvPr>
        </p:nvSpPr>
        <p:spPr/>
        <p:txBody>
          <a:bodyPr/>
          <a:lstStyle/>
          <a:p>
            <a:r>
              <a:rPr lang="en-IN" dirty="0" smtClean="0"/>
              <a:t>Environmental scanning is a process of gathering, analyzing, and dispensing information for tactical or strategic purposes. The environmental scanning process entails obtaining both factual and subjective information on the business environments in which a company is operating or considering entering</a:t>
            </a:r>
            <a:endParaRPr lang="en-IN"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pPr>
              <a:buNone/>
            </a:pPr>
            <a:r>
              <a:rPr lang="en-US" dirty="0" smtClean="0"/>
              <a:t>   “Half the people in the world have yet to take their first picture. The opportunity is huge, and it’s nothing fancy. We just have to sell yellow boxes of film.”</a:t>
            </a:r>
          </a:p>
          <a:p>
            <a:pPr>
              <a:buNone/>
            </a:pPr>
            <a:r>
              <a:rPr lang="en-US" dirty="0" smtClean="0"/>
              <a:t> 			</a:t>
            </a:r>
            <a:r>
              <a:rPr lang="en-US" b="1" dirty="0" smtClean="0"/>
              <a:t>-</a:t>
            </a:r>
            <a:r>
              <a:rPr lang="en-US" dirty="0" smtClean="0"/>
              <a:t> George M.C. Fisher</a:t>
            </a:r>
          </a:p>
          <a:p>
            <a:pPr>
              <a:buNone/>
            </a:pPr>
            <a:r>
              <a:rPr lang="en-US" dirty="0" smtClean="0"/>
              <a:t>			CEO, Eastman Kodak Co</a:t>
            </a:r>
            <a:endParaRPr lang="en-IN"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r>
              <a:rPr lang="en-IN" dirty="0" smtClean="0"/>
              <a:t>Environmental scanning usually refers just to the macro environment, but it can also include industry, competitor analysis, marketing research (consumer analysis), new product development (product innovations) or the company's internal </a:t>
            </a:r>
            <a:endParaRPr lang="en-IN"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1026" name="Picture 2"/>
          <p:cNvPicPr>
            <a:picLocks noChangeAspect="1" noChangeArrowheads="1"/>
          </p:cNvPicPr>
          <p:nvPr/>
        </p:nvPicPr>
        <p:blipFill>
          <a:blip r:embed="rId2" cstate="print"/>
          <a:srcRect/>
          <a:stretch>
            <a:fillRect/>
          </a:stretch>
        </p:blipFill>
        <p:spPr bwMode="auto">
          <a:xfrm>
            <a:off x="467544" y="692696"/>
            <a:ext cx="8280920" cy="5289004"/>
          </a:xfrm>
          <a:prstGeom prst="rect">
            <a:avLst/>
          </a:prstGeom>
          <a:noFill/>
          <a:ln w="9525">
            <a:noFill/>
            <a:miter lim="800000"/>
            <a:headEnd/>
            <a:tailEnd/>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PEST Analysis</a:t>
            </a:r>
            <a:endParaRPr lang="en-IN" dirty="0"/>
          </a:p>
        </p:txBody>
      </p:sp>
      <p:sp>
        <p:nvSpPr>
          <p:cNvPr id="3" name="Content Placeholder 2"/>
          <p:cNvSpPr>
            <a:spLocks noGrp="1"/>
          </p:cNvSpPr>
          <p:nvPr>
            <p:ph idx="1"/>
          </p:nvPr>
        </p:nvSpPr>
        <p:spPr/>
        <p:txBody>
          <a:bodyPr/>
          <a:lstStyle/>
          <a:p>
            <a:r>
              <a:rPr lang="en-US" dirty="0" smtClean="0"/>
              <a:t>Political Factors</a:t>
            </a:r>
          </a:p>
          <a:p>
            <a:pPr>
              <a:buFont typeface="Wingdings" pitchFamily="2" charset="2"/>
              <a:buChar char="Ø"/>
            </a:pPr>
            <a:r>
              <a:rPr lang="en-IN" dirty="0" smtClean="0"/>
              <a:t> Tax policy </a:t>
            </a:r>
          </a:p>
          <a:p>
            <a:pPr>
              <a:buFont typeface="Wingdings" pitchFamily="2" charset="2"/>
              <a:buChar char="Ø"/>
            </a:pPr>
            <a:r>
              <a:rPr lang="en-IN" dirty="0" smtClean="0"/>
              <a:t>Employment laws </a:t>
            </a:r>
          </a:p>
          <a:p>
            <a:pPr>
              <a:buFont typeface="Wingdings" pitchFamily="2" charset="2"/>
              <a:buChar char="Ø"/>
            </a:pPr>
            <a:r>
              <a:rPr lang="en-IN" dirty="0" smtClean="0"/>
              <a:t>Environmental regulations </a:t>
            </a:r>
          </a:p>
          <a:p>
            <a:pPr>
              <a:buFont typeface="Wingdings" pitchFamily="2" charset="2"/>
              <a:buChar char="Ø"/>
            </a:pPr>
            <a:r>
              <a:rPr lang="en-IN" dirty="0" smtClean="0"/>
              <a:t>Trade restrictions and tariffs </a:t>
            </a:r>
          </a:p>
          <a:p>
            <a:pPr>
              <a:buFont typeface="Wingdings" pitchFamily="2" charset="2"/>
              <a:buChar char="Ø"/>
            </a:pPr>
            <a:r>
              <a:rPr lang="en-IN" dirty="0" smtClean="0"/>
              <a:t>Political stability</a:t>
            </a:r>
            <a:endParaRPr lang="en-IN"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dirty="0"/>
          </a:p>
        </p:txBody>
      </p:sp>
      <p:sp>
        <p:nvSpPr>
          <p:cNvPr id="3" name="Content Placeholder 2"/>
          <p:cNvSpPr>
            <a:spLocks noGrp="1"/>
          </p:cNvSpPr>
          <p:nvPr>
            <p:ph idx="1"/>
          </p:nvPr>
        </p:nvSpPr>
        <p:spPr/>
        <p:txBody>
          <a:bodyPr/>
          <a:lstStyle/>
          <a:p>
            <a:r>
              <a:rPr lang="en-US" dirty="0" smtClean="0"/>
              <a:t>Economic Factors</a:t>
            </a:r>
          </a:p>
          <a:p>
            <a:pPr>
              <a:buFont typeface="Wingdings" pitchFamily="2" charset="2"/>
              <a:buChar char="Ø"/>
            </a:pPr>
            <a:r>
              <a:rPr lang="en-IN" dirty="0" smtClean="0"/>
              <a:t>Economic growth </a:t>
            </a:r>
          </a:p>
          <a:p>
            <a:pPr>
              <a:buFont typeface="Wingdings" pitchFamily="2" charset="2"/>
              <a:buChar char="Ø"/>
            </a:pPr>
            <a:r>
              <a:rPr lang="en-IN" dirty="0" smtClean="0"/>
              <a:t>Interest rates </a:t>
            </a:r>
          </a:p>
          <a:p>
            <a:pPr>
              <a:buFont typeface="Wingdings" pitchFamily="2" charset="2"/>
              <a:buChar char="Ø"/>
            </a:pPr>
            <a:r>
              <a:rPr lang="en-IN" dirty="0" smtClean="0"/>
              <a:t>Exchange rates </a:t>
            </a:r>
          </a:p>
          <a:p>
            <a:pPr>
              <a:buFont typeface="Wingdings" pitchFamily="2" charset="2"/>
              <a:buChar char="Ø"/>
            </a:pPr>
            <a:r>
              <a:rPr lang="en-IN" dirty="0" smtClean="0"/>
              <a:t>Inflation rate</a:t>
            </a:r>
            <a:endParaRPr lang="en-US" dirty="0" smtClean="0"/>
          </a:p>
          <a:p>
            <a:endParaRPr lang="en-IN"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r>
              <a:rPr lang="en-US" dirty="0" smtClean="0"/>
              <a:t>Social Factors</a:t>
            </a:r>
          </a:p>
          <a:p>
            <a:pPr>
              <a:buFont typeface="Wingdings" pitchFamily="2" charset="2"/>
              <a:buChar char="Ø"/>
            </a:pPr>
            <a:r>
              <a:rPr lang="en-IN" dirty="0" smtClean="0"/>
              <a:t>Health consciousness </a:t>
            </a:r>
          </a:p>
          <a:p>
            <a:pPr>
              <a:buFont typeface="Wingdings" pitchFamily="2" charset="2"/>
              <a:buChar char="Ø"/>
            </a:pPr>
            <a:r>
              <a:rPr lang="en-IN" dirty="0" smtClean="0"/>
              <a:t>Population growth rate </a:t>
            </a:r>
          </a:p>
          <a:p>
            <a:pPr>
              <a:buFont typeface="Wingdings" pitchFamily="2" charset="2"/>
              <a:buChar char="Ø"/>
            </a:pPr>
            <a:r>
              <a:rPr lang="en-IN" dirty="0" smtClean="0"/>
              <a:t>Age distribution </a:t>
            </a:r>
            <a:endParaRPr lang="en-IN"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r>
              <a:rPr lang="en-US" dirty="0" smtClean="0"/>
              <a:t>Technological Factors</a:t>
            </a:r>
          </a:p>
          <a:p>
            <a:pPr>
              <a:buFont typeface="Wingdings" pitchFamily="2" charset="2"/>
              <a:buChar char="Ø"/>
            </a:pPr>
            <a:r>
              <a:rPr lang="en-IN" dirty="0" smtClean="0"/>
              <a:t>R&amp;D activity </a:t>
            </a:r>
          </a:p>
          <a:p>
            <a:pPr>
              <a:buFont typeface="Wingdings" pitchFamily="2" charset="2"/>
              <a:buChar char="Ø"/>
            </a:pPr>
            <a:r>
              <a:rPr lang="en-IN" dirty="0" smtClean="0"/>
              <a:t>Automation </a:t>
            </a:r>
          </a:p>
          <a:p>
            <a:pPr>
              <a:buFont typeface="Wingdings" pitchFamily="2" charset="2"/>
              <a:buChar char="Ø"/>
            </a:pPr>
            <a:r>
              <a:rPr lang="en-IN" dirty="0" smtClean="0"/>
              <a:t> Technology incentives </a:t>
            </a:r>
          </a:p>
          <a:p>
            <a:pPr>
              <a:buFont typeface="Wingdings" pitchFamily="2" charset="2"/>
              <a:buChar char="Ø"/>
            </a:pPr>
            <a:r>
              <a:rPr lang="en-IN" dirty="0" smtClean="0"/>
              <a:t>Rate of technological change</a:t>
            </a:r>
            <a:endParaRPr lang="en-IN"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Five force analysis</a:t>
            </a:r>
            <a:endParaRPr lang="en-IN" dirty="0"/>
          </a:p>
        </p:txBody>
      </p:sp>
      <p:sp>
        <p:nvSpPr>
          <p:cNvPr id="3" name="Content Placeholder 2"/>
          <p:cNvSpPr>
            <a:spLocks noGrp="1"/>
          </p:cNvSpPr>
          <p:nvPr>
            <p:ph idx="1"/>
          </p:nvPr>
        </p:nvSpPr>
        <p:spPr/>
        <p:txBody>
          <a:bodyPr/>
          <a:lstStyle/>
          <a:p>
            <a:r>
              <a:rPr lang="en-IN" dirty="0" smtClean="0"/>
              <a:t>Threat Of New Entrants </a:t>
            </a:r>
          </a:p>
          <a:p>
            <a:r>
              <a:rPr lang="en-IN" dirty="0" smtClean="0"/>
              <a:t>Threat Of Substitutes </a:t>
            </a:r>
          </a:p>
          <a:p>
            <a:r>
              <a:rPr lang="en-IN" dirty="0" smtClean="0"/>
              <a:t>Bargaining Power Of Buyers </a:t>
            </a:r>
          </a:p>
          <a:p>
            <a:r>
              <a:rPr lang="en-IN" dirty="0" smtClean="0"/>
              <a:t>Bargaining Power Of Suppliers </a:t>
            </a:r>
          </a:p>
          <a:p>
            <a:r>
              <a:rPr lang="en-IN" dirty="0" smtClean="0"/>
              <a:t>Rivalry Among Existing Firms</a:t>
            </a:r>
            <a:endParaRPr lang="en-IN"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2"/>
          <p:cNvSpPr>
            <a:spLocks noGrp="1" noChangeArrowheads="1"/>
          </p:cNvSpPr>
          <p:nvPr>
            <p:ph type="title"/>
          </p:nvPr>
        </p:nvSpPr>
        <p:spPr/>
        <p:txBody>
          <a:bodyPr>
            <a:normAutofit fontScale="90000"/>
          </a:bodyPr>
          <a:lstStyle/>
          <a:p>
            <a:r>
              <a:rPr lang="en-US"/>
              <a:t>The Marketing Environment</a:t>
            </a:r>
          </a:p>
        </p:txBody>
      </p:sp>
      <p:sp>
        <p:nvSpPr>
          <p:cNvPr id="191491" name="Rectangle 3"/>
          <p:cNvSpPr>
            <a:spLocks noGrp="1" noChangeArrowheads="1"/>
          </p:cNvSpPr>
          <p:nvPr>
            <p:ph type="body" sz="half" idx="1"/>
          </p:nvPr>
        </p:nvSpPr>
        <p:spPr>
          <a:xfrm>
            <a:off x="762000" y="1143000"/>
            <a:ext cx="8229600" cy="1295400"/>
          </a:xfrm>
        </p:spPr>
        <p:txBody>
          <a:bodyPr/>
          <a:lstStyle/>
          <a:p>
            <a:r>
              <a:rPr lang="en-US" sz="2400"/>
              <a:t>The </a:t>
            </a:r>
            <a:r>
              <a:rPr lang="en-US" sz="2400" b="1"/>
              <a:t>marketing environment </a:t>
            </a:r>
            <a:r>
              <a:rPr lang="en-US" sz="2400"/>
              <a:t>consists of all factors  external to an organization that can affect the organization’s marketing activities.</a:t>
            </a:r>
          </a:p>
          <a:p>
            <a:endParaRPr lang="en-US" sz="2400"/>
          </a:p>
        </p:txBody>
      </p:sp>
      <p:pic>
        <p:nvPicPr>
          <p:cNvPr id="191498" name="Picture 10" descr="bea01206_ex0201"/>
          <p:cNvPicPr>
            <a:picLocks noChangeAspect="1" noChangeArrowheads="1"/>
          </p:cNvPicPr>
          <p:nvPr/>
        </p:nvPicPr>
        <p:blipFill>
          <a:blip r:embed="rId3" cstate="print"/>
          <a:srcRect/>
          <a:stretch>
            <a:fillRect/>
          </a:stretch>
        </p:blipFill>
        <p:spPr bwMode="auto">
          <a:xfrm>
            <a:off x="2743200" y="2438400"/>
            <a:ext cx="4011613" cy="4195763"/>
          </a:xfrm>
          <a:prstGeom prst="rect">
            <a:avLst/>
          </a:prstGeom>
          <a:noFill/>
        </p:spPr>
      </p:pic>
      <p:sp>
        <p:nvSpPr>
          <p:cNvPr id="191499" name="Rectangle 11"/>
          <p:cNvSpPr>
            <a:spLocks noChangeArrowheads="1"/>
          </p:cNvSpPr>
          <p:nvPr/>
        </p:nvSpPr>
        <p:spPr bwMode="auto">
          <a:xfrm>
            <a:off x="1066800" y="2640013"/>
            <a:ext cx="1317625" cy="396875"/>
          </a:xfrm>
          <a:prstGeom prst="rect">
            <a:avLst/>
          </a:prstGeom>
          <a:noFill/>
          <a:ln w="9525">
            <a:noFill/>
            <a:miter lim="800000"/>
            <a:headEnd/>
            <a:tailEnd/>
          </a:ln>
          <a:effectLst/>
        </p:spPr>
        <p:txBody>
          <a:bodyPr wrap="none">
            <a:spAutoFit/>
          </a:bodyPr>
          <a:lstStyle/>
          <a:p>
            <a:r>
              <a:rPr lang="en-US" sz="2000" i="1"/>
              <a:t>Exhibit 2-1</a:t>
            </a: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2"/>
          <p:cNvSpPr>
            <a:spLocks noGrp="1" noChangeArrowheads="1"/>
          </p:cNvSpPr>
          <p:nvPr>
            <p:ph type="title"/>
          </p:nvPr>
        </p:nvSpPr>
        <p:spPr>
          <a:xfrm>
            <a:off x="762000" y="76200"/>
            <a:ext cx="8382000" cy="762000"/>
          </a:xfrm>
        </p:spPr>
        <p:txBody>
          <a:bodyPr/>
          <a:lstStyle/>
          <a:p>
            <a:r>
              <a:rPr lang="en-US" sz="3000">
                <a:effectLst/>
              </a:rPr>
              <a:t>Identifying Market Opportunities and Threats</a:t>
            </a:r>
          </a:p>
        </p:txBody>
      </p:sp>
      <p:sp>
        <p:nvSpPr>
          <p:cNvPr id="197635" name="Rectangle 3"/>
          <p:cNvSpPr>
            <a:spLocks noGrp="1" noChangeArrowheads="1"/>
          </p:cNvSpPr>
          <p:nvPr>
            <p:ph type="body" sz="half" idx="1"/>
          </p:nvPr>
        </p:nvSpPr>
        <p:spPr>
          <a:xfrm>
            <a:off x="762000" y="1371600"/>
            <a:ext cx="8229600" cy="1295400"/>
          </a:xfrm>
        </p:spPr>
        <p:txBody>
          <a:bodyPr/>
          <a:lstStyle/>
          <a:p>
            <a:pPr>
              <a:lnSpc>
                <a:spcPct val="80000"/>
              </a:lnSpc>
            </a:pPr>
            <a:r>
              <a:rPr lang="en-US" sz="2000"/>
              <a:t>Many firms use </a:t>
            </a:r>
            <a:r>
              <a:rPr lang="en-US" sz="2000" b="1"/>
              <a:t>environmental scanning </a:t>
            </a:r>
            <a:r>
              <a:rPr lang="en-US" sz="2000"/>
              <a:t>to identify important trends and determine whether they represent present or future market opportunities or threats.</a:t>
            </a:r>
          </a:p>
          <a:p>
            <a:pPr>
              <a:lnSpc>
                <a:spcPct val="80000"/>
              </a:lnSpc>
            </a:pPr>
            <a:r>
              <a:rPr lang="en-US" sz="2000" i="1"/>
              <a:t>Exhibit 2-2</a:t>
            </a:r>
            <a:endParaRPr lang="en-US" sz="2000"/>
          </a:p>
          <a:p>
            <a:pPr>
              <a:lnSpc>
                <a:spcPct val="80000"/>
              </a:lnSpc>
            </a:pPr>
            <a:endParaRPr lang="en-US" sz="2000"/>
          </a:p>
        </p:txBody>
      </p:sp>
      <p:pic>
        <p:nvPicPr>
          <p:cNvPr id="197637" name="Picture 5" descr="bea01206_ex0202"/>
          <p:cNvPicPr>
            <a:picLocks noChangeAspect="1" noChangeArrowheads="1"/>
          </p:cNvPicPr>
          <p:nvPr/>
        </p:nvPicPr>
        <p:blipFill>
          <a:blip r:embed="rId3" cstate="print"/>
          <a:srcRect/>
          <a:stretch>
            <a:fillRect/>
          </a:stretch>
        </p:blipFill>
        <p:spPr bwMode="auto">
          <a:xfrm>
            <a:off x="990600" y="2895600"/>
            <a:ext cx="7620000" cy="3073400"/>
          </a:xfrm>
          <a:prstGeom prst="rect">
            <a:avLst/>
          </a:prstGeom>
          <a:noFill/>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Oval 2"/>
          <p:cNvSpPr>
            <a:spLocks noChangeArrowheads="1"/>
          </p:cNvSpPr>
          <p:nvPr/>
        </p:nvSpPr>
        <p:spPr bwMode="auto">
          <a:xfrm>
            <a:off x="2438400" y="3124200"/>
            <a:ext cx="4419600" cy="2971800"/>
          </a:xfrm>
          <a:prstGeom prst="ellipse">
            <a:avLst/>
          </a:prstGeom>
          <a:solidFill>
            <a:srgbClr val="3E3C2E"/>
          </a:solidFill>
          <a:ln w="50800">
            <a:solidFill>
              <a:schemeClr val="tx1"/>
            </a:solidFill>
            <a:round/>
            <a:headEnd/>
            <a:tailEnd/>
          </a:ln>
          <a:effectLst/>
        </p:spPr>
        <p:txBody>
          <a:bodyPr wrap="none" anchor="ctr"/>
          <a:lstStyle/>
          <a:p>
            <a:pPr algn="ctr"/>
            <a:r>
              <a:rPr lang="en-US" sz="2800" b="1">
                <a:solidFill>
                  <a:srgbClr val="EDE597"/>
                </a:solidFill>
                <a:effectLst>
                  <a:outerShdw blurRad="38100" dist="38100" dir="2700000" algn="tl">
                    <a:srgbClr val="000000"/>
                  </a:outerShdw>
                </a:effectLst>
                <a:latin typeface="Arial" pitchFamily="34" charset="0"/>
              </a:rPr>
              <a:t>Social</a:t>
            </a:r>
          </a:p>
          <a:p>
            <a:pPr algn="ctr"/>
            <a:r>
              <a:rPr lang="en-US" sz="2800" b="1">
                <a:solidFill>
                  <a:srgbClr val="EDE597"/>
                </a:solidFill>
                <a:effectLst>
                  <a:outerShdw blurRad="38100" dist="38100" dir="2700000" algn="tl">
                    <a:srgbClr val="000000"/>
                  </a:outerShdw>
                </a:effectLst>
                <a:latin typeface="Arial" pitchFamily="34" charset="0"/>
              </a:rPr>
              <a:t>Environment</a:t>
            </a:r>
          </a:p>
        </p:txBody>
      </p:sp>
      <p:sp>
        <p:nvSpPr>
          <p:cNvPr id="198659" name="Rectangle 3"/>
          <p:cNvSpPr>
            <a:spLocks noChangeArrowheads="1"/>
          </p:cNvSpPr>
          <p:nvPr/>
        </p:nvSpPr>
        <p:spPr bwMode="auto">
          <a:xfrm>
            <a:off x="3581400" y="2514600"/>
            <a:ext cx="2057400" cy="1143000"/>
          </a:xfrm>
          <a:prstGeom prst="rect">
            <a:avLst/>
          </a:prstGeom>
          <a:solidFill>
            <a:srgbClr val="762911"/>
          </a:solidFill>
          <a:ln w="38100">
            <a:solidFill>
              <a:schemeClr val="tx1"/>
            </a:solidFill>
            <a:miter lim="800000"/>
            <a:headEnd/>
            <a:tailEnd/>
          </a:ln>
          <a:effectLst/>
        </p:spPr>
        <p:txBody>
          <a:bodyPr wrap="none" anchor="ctr"/>
          <a:lstStyle/>
          <a:p>
            <a:pPr algn="ctr">
              <a:lnSpc>
                <a:spcPct val="90000"/>
              </a:lnSpc>
            </a:pPr>
            <a:r>
              <a:rPr lang="en-US" sz="2200">
                <a:solidFill>
                  <a:schemeClr val="bg1"/>
                </a:solidFill>
                <a:effectLst>
                  <a:outerShdw blurRad="38100" dist="38100" dir="2700000" algn="tl">
                    <a:srgbClr val="000000"/>
                  </a:outerShdw>
                </a:effectLst>
                <a:latin typeface="Arial" pitchFamily="34" charset="0"/>
              </a:rPr>
              <a:t>Number of </a:t>
            </a:r>
          </a:p>
          <a:p>
            <a:pPr algn="ctr">
              <a:lnSpc>
                <a:spcPct val="90000"/>
              </a:lnSpc>
            </a:pPr>
            <a:r>
              <a:rPr lang="en-US" sz="2200">
                <a:solidFill>
                  <a:schemeClr val="bg1"/>
                </a:solidFill>
                <a:effectLst>
                  <a:outerShdw blurRad="38100" dist="38100" dir="2700000" algn="tl">
                    <a:srgbClr val="000000"/>
                  </a:outerShdw>
                </a:effectLst>
                <a:latin typeface="Arial" pitchFamily="34" charset="0"/>
              </a:rPr>
              <a:t>People</a:t>
            </a:r>
          </a:p>
        </p:txBody>
      </p:sp>
      <p:sp>
        <p:nvSpPr>
          <p:cNvPr id="198660" name="Rectangle 4"/>
          <p:cNvSpPr>
            <a:spLocks noChangeArrowheads="1"/>
          </p:cNvSpPr>
          <p:nvPr/>
        </p:nvSpPr>
        <p:spPr bwMode="auto">
          <a:xfrm>
            <a:off x="6172200" y="3962400"/>
            <a:ext cx="2057400" cy="1143000"/>
          </a:xfrm>
          <a:prstGeom prst="rect">
            <a:avLst/>
          </a:prstGeom>
          <a:solidFill>
            <a:srgbClr val="003D3C"/>
          </a:solidFill>
          <a:ln w="38100">
            <a:solidFill>
              <a:schemeClr val="tx1"/>
            </a:solidFill>
            <a:miter lim="800000"/>
            <a:headEnd/>
            <a:tailEnd/>
          </a:ln>
          <a:effectLst/>
        </p:spPr>
        <p:txBody>
          <a:bodyPr lIns="0" rIns="0" anchor="ctr"/>
          <a:lstStyle/>
          <a:p>
            <a:pPr algn="ctr">
              <a:lnSpc>
                <a:spcPct val="90000"/>
              </a:lnSpc>
            </a:pPr>
            <a:r>
              <a:rPr lang="en-US" sz="2200">
                <a:solidFill>
                  <a:schemeClr val="bg1"/>
                </a:solidFill>
                <a:effectLst>
                  <a:outerShdw blurRad="38100" dist="38100" dir="2700000" algn="tl">
                    <a:srgbClr val="000000"/>
                  </a:outerShdw>
                </a:effectLst>
                <a:latin typeface="Arial" pitchFamily="34" charset="0"/>
              </a:rPr>
              <a:t>Characteristics</a:t>
            </a:r>
          </a:p>
        </p:txBody>
      </p:sp>
      <p:sp>
        <p:nvSpPr>
          <p:cNvPr id="198661" name="Rectangle 5"/>
          <p:cNvSpPr>
            <a:spLocks noChangeArrowheads="1"/>
          </p:cNvSpPr>
          <p:nvPr/>
        </p:nvSpPr>
        <p:spPr bwMode="auto">
          <a:xfrm>
            <a:off x="3733800" y="5334000"/>
            <a:ext cx="2057400" cy="1143000"/>
          </a:xfrm>
          <a:prstGeom prst="rect">
            <a:avLst/>
          </a:prstGeom>
          <a:solidFill>
            <a:srgbClr val="3D2131"/>
          </a:solidFill>
          <a:ln w="38100">
            <a:solidFill>
              <a:schemeClr val="tx1"/>
            </a:solidFill>
            <a:miter lim="800000"/>
            <a:headEnd/>
            <a:tailEnd/>
          </a:ln>
          <a:effectLst/>
        </p:spPr>
        <p:txBody>
          <a:bodyPr wrap="none" anchor="ctr"/>
          <a:lstStyle/>
          <a:p>
            <a:pPr algn="ctr">
              <a:lnSpc>
                <a:spcPct val="90000"/>
              </a:lnSpc>
            </a:pPr>
            <a:r>
              <a:rPr lang="en-US" sz="2200">
                <a:solidFill>
                  <a:schemeClr val="bg1"/>
                </a:solidFill>
                <a:effectLst>
                  <a:outerShdw blurRad="38100" dist="38100" dir="2700000" algn="tl">
                    <a:srgbClr val="000000"/>
                  </a:outerShdw>
                </a:effectLst>
                <a:latin typeface="Arial" pitchFamily="34" charset="0"/>
              </a:rPr>
              <a:t>Behavior</a:t>
            </a:r>
          </a:p>
        </p:txBody>
      </p:sp>
      <p:sp>
        <p:nvSpPr>
          <p:cNvPr id="198663" name="Rectangle 7"/>
          <p:cNvSpPr>
            <a:spLocks noChangeArrowheads="1"/>
          </p:cNvSpPr>
          <p:nvPr/>
        </p:nvSpPr>
        <p:spPr bwMode="auto">
          <a:xfrm>
            <a:off x="990600" y="3962400"/>
            <a:ext cx="2209800" cy="1143000"/>
          </a:xfrm>
          <a:prstGeom prst="rect">
            <a:avLst/>
          </a:prstGeom>
          <a:solidFill>
            <a:srgbClr val="454522"/>
          </a:solidFill>
          <a:ln w="38100">
            <a:solidFill>
              <a:schemeClr val="tx1"/>
            </a:solidFill>
            <a:miter lim="800000"/>
            <a:headEnd/>
            <a:tailEnd/>
          </a:ln>
          <a:effectLst/>
        </p:spPr>
        <p:txBody>
          <a:bodyPr anchor="ctr"/>
          <a:lstStyle/>
          <a:p>
            <a:pPr algn="ctr">
              <a:lnSpc>
                <a:spcPct val="90000"/>
              </a:lnSpc>
            </a:pPr>
            <a:r>
              <a:rPr lang="en-US" sz="2200">
                <a:solidFill>
                  <a:schemeClr val="bg1"/>
                </a:solidFill>
                <a:effectLst>
                  <a:outerShdw blurRad="38100" dist="38100" dir="2700000" algn="tl">
                    <a:srgbClr val="000000"/>
                  </a:outerShdw>
                </a:effectLst>
                <a:latin typeface="Arial" pitchFamily="34" charset="0"/>
              </a:rPr>
              <a:t>Growth</a:t>
            </a:r>
          </a:p>
          <a:p>
            <a:pPr algn="ctr">
              <a:lnSpc>
                <a:spcPct val="90000"/>
              </a:lnSpc>
            </a:pPr>
            <a:r>
              <a:rPr lang="en-US" sz="2200">
                <a:solidFill>
                  <a:schemeClr val="bg1"/>
                </a:solidFill>
                <a:effectLst>
                  <a:outerShdw blurRad="38100" dist="38100" dir="2700000" algn="tl">
                    <a:srgbClr val="000000"/>
                  </a:outerShdw>
                </a:effectLst>
                <a:latin typeface="Arial" pitchFamily="34" charset="0"/>
              </a:rPr>
              <a:t>Projection</a:t>
            </a:r>
          </a:p>
        </p:txBody>
      </p:sp>
      <p:sp>
        <p:nvSpPr>
          <p:cNvPr id="198664" name="Rectangle 8"/>
          <p:cNvSpPr>
            <a:spLocks noGrp="1" noChangeArrowheads="1"/>
          </p:cNvSpPr>
          <p:nvPr>
            <p:ph type="title"/>
          </p:nvPr>
        </p:nvSpPr>
        <p:spPr/>
        <p:txBody>
          <a:bodyPr>
            <a:normAutofit fontScale="90000"/>
          </a:bodyPr>
          <a:lstStyle/>
          <a:p>
            <a:r>
              <a:rPr lang="en-US"/>
              <a:t>The Social Environment</a:t>
            </a:r>
          </a:p>
        </p:txBody>
      </p:sp>
      <p:sp>
        <p:nvSpPr>
          <p:cNvPr id="198665" name="Rectangle 9"/>
          <p:cNvSpPr>
            <a:spLocks noGrp="1" noChangeArrowheads="1"/>
          </p:cNvSpPr>
          <p:nvPr>
            <p:ph type="body" sz="half" idx="1"/>
          </p:nvPr>
        </p:nvSpPr>
        <p:spPr>
          <a:xfrm>
            <a:off x="990600" y="1143000"/>
            <a:ext cx="7848600" cy="2171700"/>
          </a:xfrm>
        </p:spPr>
        <p:txBody>
          <a:bodyPr/>
          <a:lstStyle/>
          <a:p>
            <a:r>
              <a:rPr lang="en-US" sz="2400"/>
              <a:t>The </a:t>
            </a:r>
            <a:r>
              <a:rPr lang="en-US" sz="2400" b="1"/>
              <a:t>social environment </a:t>
            </a:r>
            <a:r>
              <a:rPr lang="en-US" sz="2400"/>
              <a:t>includes all factors and trends related to groups of people, including their number, characteristics, behavior, and growth projections.</a:t>
            </a:r>
          </a:p>
        </p:txBody>
      </p:sp>
    </p:spTree>
  </p:cSld>
  <p:clrMapOvr>
    <a:masterClrMapping/>
  </p:clrMapOvr>
  <p:transition>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528" fill="hold" grpId="0" nodeType="afterEffect">
                                  <p:stCondLst>
                                    <p:cond delay="0"/>
                                  </p:stCondLst>
                                  <p:childTnLst>
                                    <p:set>
                                      <p:cBhvr>
                                        <p:cTn id="6" dur="1" fill="hold">
                                          <p:stCondLst>
                                            <p:cond delay="0"/>
                                          </p:stCondLst>
                                        </p:cTn>
                                        <p:tgtEl>
                                          <p:spTgt spid="198659"/>
                                        </p:tgtEl>
                                        <p:attrNameLst>
                                          <p:attrName>style.visibility</p:attrName>
                                        </p:attrNameLst>
                                      </p:cBhvr>
                                      <p:to>
                                        <p:strVal val="visible"/>
                                      </p:to>
                                    </p:set>
                                    <p:anim calcmode="lin" valueType="num">
                                      <p:cBhvr>
                                        <p:cTn id="7" dur="500" fill="hold"/>
                                        <p:tgtEl>
                                          <p:spTgt spid="198659"/>
                                        </p:tgtEl>
                                        <p:attrNameLst>
                                          <p:attrName>ppt_w</p:attrName>
                                        </p:attrNameLst>
                                      </p:cBhvr>
                                      <p:tavLst>
                                        <p:tav tm="0">
                                          <p:val>
                                            <p:fltVal val="0"/>
                                          </p:val>
                                        </p:tav>
                                        <p:tav tm="100000">
                                          <p:val>
                                            <p:strVal val="#ppt_w"/>
                                          </p:val>
                                        </p:tav>
                                      </p:tavLst>
                                    </p:anim>
                                    <p:anim calcmode="lin" valueType="num">
                                      <p:cBhvr>
                                        <p:cTn id="8" dur="500" fill="hold"/>
                                        <p:tgtEl>
                                          <p:spTgt spid="198659"/>
                                        </p:tgtEl>
                                        <p:attrNameLst>
                                          <p:attrName>ppt_h</p:attrName>
                                        </p:attrNameLst>
                                      </p:cBhvr>
                                      <p:tavLst>
                                        <p:tav tm="0">
                                          <p:val>
                                            <p:fltVal val="0"/>
                                          </p:val>
                                        </p:tav>
                                        <p:tav tm="100000">
                                          <p:val>
                                            <p:strVal val="#ppt_h"/>
                                          </p:val>
                                        </p:tav>
                                      </p:tavLst>
                                    </p:anim>
                                    <p:anim calcmode="lin" valueType="num">
                                      <p:cBhvr>
                                        <p:cTn id="9" dur="500" fill="hold"/>
                                        <p:tgtEl>
                                          <p:spTgt spid="198659"/>
                                        </p:tgtEl>
                                        <p:attrNameLst>
                                          <p:attrName>ppt_x</p:attrName>
                                        </p:attrNameLst>
                                      </p:cBhvr>
                                      <p:tavLst>
                                        <p:tav tm="0">
                                          <p:val>
                                            <p:fltVal val="0.5"/>
                                          </p:val>
                                        </p:tav>
                                        <p:tav tm="100000">
                                          <p:val>
                                            <p:strVal val="#ppt_x"/>
                                          </p:val>
                                        </p:tav>
                                      </p:tavLst>
                                    </p:anim>
                                    <p:anim calcmode="lin" valueType="num">
                                      <p:cBhvr>
                                        <p:cTn id="10" dur="500" fill="hold"/>
                                        <p:tgtEl>
                                          <p:spTgt spid="198659"/>
                                        </p:tgtEl>
                                        <p:attrNameLst>
                                          <p:attrName>ppt_y</p:attrName>
                                        </p:attrNameLst>
                                      </p:cBhvr>
                                      <p:tavLst>
                                        <p:tav tm="0">
                                          <p:val>
                                            <p:fltVal val="0.5"/>
                                          </p:val>
                                        </p:tav>
                                        <p:tav tm="100000">
                                          <p:val>
                                            <p:strVal val="#ppt_y"/>
                                          </p:val>
                                        </p:tav>
                                      </p:tavLst>
                                    </p:anim>
                                  </p:childTnLst>
                                </p:cTn>
                              </p:par>
                            </p:childTnLst>
                          </p:cTn>
                        </p:par>
                        <p:par>
                          <p:cTn id="11" fill="hold">
                            <p:stCondLst>
                              <p:cond delay="500"/>
                            </p:stCondLst>
                            <p:childTnLst>
                              <p:par>
                                <p:cTn id="12" presetID="23" presetClass="entr" presetSubtype="528" fill="hold" grpId="0" nodeType="afterEffect">
                                  <p:stCondLst>
                                    <p:cond delay="0"/>
                                  </p:stCondLst>
                                  <p:childTnLst>
                                    <p:set>
                                      <p:cBhvr>
                                        <p:cTn id="13" dur="1" fill="hold">
                                          <p:stCondLst>
                                            <p:cond delay="0"/>
                                          </p:stCondLst>
                                        </p:cTn>
                                        <p:tgtEl>
                                          <p:spTgt spid="198660"/>
                                        </p:tgtEl>
                                        <p:attrNameLst>
                                          <p:attrName>style.visibility</p:attrName>
                                        </p:attrNameLst>
                                      </p:cBhvr>
                                      <p:to>
                                        <p:strVal val="visible"/>
                                      </p:to>
                                    </p:set>
                                    <p:anim calcmode="lin" valueType="num">
                                      <p:cBhvr>
                                        <p:cTn id="14" dur="500" fill="hold"/>
                                        <p:tgtEl>
                                          <p:spTgt spid="198660"/>
                                        </p:tgtEl>
                                        <p:attrNameLst>
                                          <p:attrName>ppt_w</p:attrName>
                                        </p:attrNameLst>
                                      </p:cBhvr>
                                      <p:tavLst>
                                        <p:tav tm="0">
                                          <p:val>
                                            <p:fltVal val="0"/>
                                          </p:val>
                                        </p:tav>
                                        <p:tav tm="100000">
                                          <p:val>
                                            <p:strVal val="#ppt_w"/>
                                          </p:val>
                                        </p:tav>
                                      </p:tavLst>
                                    </p:anim>
                                    <p:anim calcmode="lin" valueType="num">
                                      <p:cBhvr>
                                        <p:cTn id="15" dur="500" fill="hold"/>
                                        <p:tgtEl>
                                          <p:spTgt spid="198660"/>
                                        </p:tgtEl>
                                        <p:attrNameLst>
                                          <p:attrName>ppt_h</p:attrName>
                                        </p:attrNameLst>
                                      </p:cBhvr>
                                      <p:tavLst>
                                        <p:tav tm="0">
                                          <p:val>
                                            <p:fltVal val="0"/>
                                          </p:val>
                                        </p:tav>
                                        <p:tav tm="100000">
                                          <p:val>
                                            <p:strVal val="#ppt_h"/>
                                          </p:val>
                                        </p:tav>
                                      </p:tavLst>
                                    </p:anim>
                                    <p:anim calcmode="lin" valueType="num">
                                      <p:cBhvr>
                                        <p:cTn id="16" dur="500" fill="hold"/>
                                        <p:tgtEl>
                                          <p:spTgt spid="198660"/>
                                        </p:tgtEl>
                                        <p:attrNameLst>
                                          <p:attrName>ppt_x</p:attrName>
                                        </p:attrNameLst>
                                      </p:cBhvr>
                                      <p:tavLst>
                                        <p:tav tm="0">
                                          <p:val>
                                            <p:fltVal val="0.5"/>
                                          </p:val>
                                        </p:tav>
                                        <p:tav tm="100000">
                                          <p:val>
                                            <p:strVal val="#ppt_x"/>
                                          </p:val>
                                        </p:tav>
                                      </p:tavLst>
                                    </p:anim>
                                    <p:anim calcmode="lin" valueType="num">
                                      <p:cBhvr>
                                        <p:cTn id="17" dur="500" fill="hold"/>
                                        <p:tgtEl>
                                          <p:spTgt spid="198660"/>
                                        </p:tgtEl>
                                        <p:attrNameLst>
                                          <p:attrName>ppt_y</p:attrName>
                                        </p:attrNameLst>
                                      </p:cBhvr>
                                      <p:tavLst>
                                        <p:tav tm="0">
                                          <p:val>
                                            <p:fltVal val="0.5"/>
                                          </p:val>
                                        </p:tav>
                                        <p:tav tm="100000">
                                          <p:val>
                                            <p:strVal val="#ppt_y"/>
                                          </p:val>
                                        </p:tav>
                                      </p:tavLst>
                                    </p:anim>
                                  </p:childTnLst>
                                </p:cTn>
                              </p:par>
                            </p:childTnLst>
                          </p:cTn>
                        </p:par>
                        <p:par>
                          <p:cTn id="18" fill="hold">
                            <p:stCondLst>
                              <p:cond delay="1000"/>
                            </p:stCondLst>
                            <p:childTnLst>
                              <p:par>
                                <p:cTn id="19" presetID="23" presetClass="entr" presetSubtype="528" fill="hold" grpId="0" nodeType="afterEffect">
                                  <p:stCondLst>
                                    <p:cond delay="0"/>
                                  </p:stCondLst>
                                  <p:childTnLst>
                                    <p:set>
                                      <p:cBhvr>
                                        <p:cTn id="20" dur="1" fill="hold">
                                          <p:stCondLst>
                                            <p:cond delay="0"/>
                                          </p:stCondLst>
                                        </p:cTn>
                                        <p:tgtEl>
                                          <p:spTgt spid="198661"/>
                                        </p:tgtEl>
                                        <p:attrNameLst>
                                          <p:attrName>style.visibility</p:attrName>
                                        </p:attrNameLst>
                                      </p:cBhvr>
                                      <p:to>
                                        <p:strVal val="visible"/>
                                      </p:to>
                                    </p:set>
                                    <p:anim calcmode="lin" valueType="num">
                                      <p:cBhvr>
                                        <p:cTn id="21" dur="500" fill="hold"/>
                                        <p:tgtEl>
                                          <p:spTgt spid="198661"/>
                                        </p:tgtEl>
                                        <p:attrNameLst>
                                          <p:attrName>ppt_w</p:attrName>
                                        </p:attrNameLst>
                                      </p:cBhvr>
                                      <p:tavLst>
                                        <p:tav tm="0">
                                          <p:val>
                                            <p:fltVal val="0"/>
                                          </p:val>
                                        </p:tav>
                                        <p:tav tm="100000">
                                          <p:val>
                                            <p:strVal val="#ppt_w"/>
                                          </p:val>
                                        </p:tav>
                                      </p:tavLst>
                                    </p:anim>
                                    <p:anim calcmode="lin" valueType="num">
                                      <p:cBhvr>
                                        <p:cTn id="22" dur="500" fill="hold"/>
                                        <p:tgtEl>
                                          <p:spTgt spid="198661"/>
                                        </p:tgtEl>
                                        <p:attrNameLst>
                                          <p:attrName>ppt_h</p:attrName>
                                        </p:attrNameLst>
                                      </p:cBhvr>
                                      <p:tavLst>
                                        <p:tav tm="0">
                                          <p:val>
                                            <p:fltVal val="0"/>
                                          </p:val>
                                        </p:tav>
                                        <p:tav tm="100000">
                                          <p:val>
                                            <p:strVal val="#ppt_h"/>
                                          </p:val>
                                        </p:tav>
                                      </p:tavLst>
                                    </p:anim>
                                    <p:anim calcmode="lin" valueType="num">
                                      <p:cBhvr>
                                        <p:cTn id="23" dur="500" fill="hold"/>
                                        <p:tgtEl>
                                          <p:spTgt spid="198661"/>
                                        </p:tgtEl>
                                        <p:attrNameLst>
                                          <p:attrName>ppt_x</p:attrName>
                                        </p:attrNameLst>
                                      </p:cBhvr>
                                      <p:tavLst>
                                        <p:tav tm="0">
                                          <p:val>
                                            <p:fltVal val="0.5"/>
                                          </p:val>
                                        </p:tav>
                                        <p:tav tm="100000">
                                          <p:val>
                                            <p:strVal val="#ppt_x"/>
                                          </p:val>
                                        </p:tav>
                                      </p:tavLst>
                                    </p:anim>
                                    <p:anim calcmode="lin" valueType="num">
                                      <p:cBhvr>
                                        <p:cTn id="24" dur="500" fill="hold"/>
                                        <p:tgtEl>
                                          <p:spTgt spid="198661"/>
                                        </p:tgtEl>
                                        <p:attrNameLst>
                                          <p:attrName>ppt_y</p:attrName>
                                        </p:attrNameLst>
                                      </p:cBhvr>
                                      <p:tavLst>
                                        <p:tav tm="0">
                                          <p:val>
                                            <p:fltVal val="0.5"/>
                                          </p:val>
                                        </p:tav>
                                        <p:tav tm="100000">
                                          <p:val>
                                            <p:strVal val="#ppt_y"/>
                                          </p:val>
                                        </p:tav>
                                      </p:tavLst>
                                    </p:anim>
                                  </p:childTnLst>
                                </p:cTn>
                              </p:par>
                            </p:childTnLst>
                          </p:cTn>
                        </p:par>
                        <p:par>
                          <p:cTn id="25" fill="hold">
                            <p:stCondLst>
                              <p:cond delay="1500"/>
                            </p:stCondLst>
                            <p:childTnLst>
                              <p:par>
                                <p:cTn id="26" presetID="23" presetClass="entr" presetSubtype="528" fill="hold" grpId="0" nodeType="afterEffect">
                                  <p:stCondLst>
                                    <p:cond delay="0"/>
                                  </p:stCondLst>
                                  <p:childTnLst>
                                    <p:set>
                                      <p:cBhvr>
                                        <p:cTn id="27" dur="1" fill="hold">
                                          <p:stCondLst>
                                            <p:cond delay="0"/>
                                          </p:stCondLst>
                                        </p:cTn>
                                        <p:tgtEl>
                                          <p:spTgt spid="198663"/>
                                        </p:tgtEl>
                                        <p:attrNameLst>
                                          <p:attrName>style.visibility</p:attrName>
                                        </p:attrNameLst>
                                      </p:cBhvr>
                                      <p:to>
                                        <p:strVal val="visible"/>
                                      </p:to>
                                    </p:set>
                                    <p:anim calcmode="lin" valueType="num">
                                      <p:cBhvr>
                                        <p:cTn id="28" dur="500" fill="hold"/>
                                        <p:tgtEl>
                                          <p:spTgt spid="198663"/>
                                        </p:tgtEl>
                                        <p:attrNameLst>
                                          <p:attrName>ppt_w</p:attrName>
                                        </p:attrNameLst>
                                      </p:cBhvr>
                                      <p:tavLst>
                                        <p:tav tm="0">
                                          <p:val>
                                            <p:fltVal val="0"/>
                                          </p:val>
                                        </p:tav>
                                        <p:tav tm="100000">
                                          <p:val>
                                            <p:strVal val="#ppt_w"/>
                                          </p:val>
                                        </p:tav>
                                      </p:tavLst>
                                    </p:anim>
                                    <p:anim calcmode="lin" valueType="num">
                                      <p:cBhvr>
                                        <p:cTn id="29" dur="500" fill="hold"/>
                                        <p:tgtEl>
                                          <p:spTgt spid="198663"/>
                                        </p:tgtEl>
                                        <p:attrNameLst>
                                          <p:attrName>ppt_h</p:attrName>
                                        </p:attrNameLst>
                                      </p:cBhvr>
                                      <p:tavLst>
                                        <p:tav tm="0">
                                          <p:val>
                                            <p:fltVal val="0"/>
                                          </p:val>
                                        </p:tav>
                                        <p:tav tm="100000">
                                          <p:val>
                                            <p:strVal val="#ppt_h"/>
                                          </p:val>
                                        </p:tav>
                                      </p:tavLst>
                                    </p:anim>
                                    <p:anim calcmode="lin" valueType="num">
                                      <p:cBhvr>
                                        <p:cTn id="30" dur="500" fill="hold"/>
                                        <p:tgtEl>
                                          <p:spTgt spid="198663"/>
                                        </p:tgtEl>
                                        <p:attrNameLst>
                                          <p:attrName>ppt_x</p:attrName>
                                        </p:attrNameLst>
                                      </p:cBhvr>
                                      <p:tavLst>
                                        <p:tav tm="0">
                                          <p:val>
                                            <p:fltVal val="0.5"/>
                                          </p:val>
                                        </p:tav>
                                        <p:tav tm="100000">
                                          <p:val>
                                            <p:strVal val="#ppt_x"/>
                                          </p:val>
                                        </p:tav>
                                      </p:tavLst>
                                    </p:anim>
                                    <p:anim calcmode="lin" valueType="num">
                                      <p:cBhvr>
                                        <p:cTn id="31" dur="500" fill="hold"/>
                                        <p:tgtEl>
                                          <p:spTgt spid="198663"/>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8659" grpId="0" animBg="1" autoUpdateAnimBg="0"/>
      <p:bldP spid="198660" grpId="0" animBg="1" autoUpdateAnimBg="0"/>
      <p:bldP spid="198661" grpId="0" animBg="1" autoUpdateAnimBg="0"/>
      <p:bldP spid="198663" grpId="0" animBg="1" autoUpdateAnimBg="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normAutofit lnSpcReduction="10000"/>
          </a:bodyPr>
          <a:lstStyle/>
          <a:p>
            <a:r>
              <a:rPr lang="en-US" dirty="0" smtClean="0"/>
              <a:t>In 1950, the International Trade was worth $55 billion. From here, it has raised to $10120 billion in 2005.</a:t>
            </a:r>
          </a:p>
          <a:p>
            <a:r>
              <a:rPr lang="en-US" dirty="0" smtClean="0"/>
              <a:t>Germany ranks the first in exports and exported goods worth $912.3 billion with a global share of 10% in 2004. USA ranked second with $818.8 billion and 8.9% share. India was 30</a:t>
            </a:r>
            <a:r>
              <a:rPr lang="en-US" baseline="30000" dirty="0" smtClean="0"/>
              <a:t>th</a:t>
            </a:r>
            <a:r>
              <a:rPr lang="en-US" dirty="0" smtClean="0"/>
              <a:t> with exports of $75.6 and a share of 0.8%. </a:t>
            </a:r>
          </a:p>
          <a:p>
            <a:r>
              <a:rPr lang="en-US" dirty="0" smtClean="0"/>
              <a:t>In imports, the USA has imported goods worth $1525.5 billion with a global share of 16.1%. India ranks 23</a:t>
            </a:r>
            <a:r>
              <a:rPr lang="en-US" baseline="30000" dirty="0" smtClean="0"/>
              <a:t>rd</a:t>
            </a:r>
            <a:r>
              <a:rPr lang="en-US" dirty="0" smtClean="0"/>
              <a:t> with imports of $97.3 billion and 1% of the global share. </a:t>
            </a:r>
          </a:p>
          <a:p>
            <a:endParaRPr lang="en-IN"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Rectangle 2"/>
          <p:cNvSpPr>
            <a:spLocks noGrp="1" noChangeArrowheads="1"/>
          </p:cNvSpPr>
          <p:nvPr>
            <p:ph type="title"/>
          </p:nvPr>
        </p:nvSpPr>
        <p:spPr/>
        <p:txBody>
          <a:bodyPr/>
          <a:lstStyle/>
          <a:p>
            <a:r>
              <a:rPr lang="en-US"/>
              <a:t>The Demographic Environment</a:t>
            </a:r>
          </a:p>
        </p:txBody>
      </p:sp>
      <p:sp>
        <p:nvSpPr>
          <p:cNvPr id="206851" name="Rectangle 3"/>
          <p:cNvSpPr>
            <a:spLocks noGrp="1" noChangeArrowheads="1"/>
          </p:cNvSpPr>
          <p:nvPr>
            <p:ph type="body" idx="1"/>
          </p:nvPr>
        </p:nvSpPr>
        <p:spPr/>
        <p:txBody>
          <a:bodyPr/>
          <a:lstStyle/>
          <a:p>
            <a:r>
              <a:rPr lang="en-US" sz="2400"/>
              <a:t>The </a:t>
            </a:r>
            <a:r>
              <a:rPr lang="en-US" sz="2400" b="1"/>
              <a:t>demographic environment </a:t>
            </a:r>
            <a:r>
              <a:rPr lang="en-US" sz="2400"/>
              <a:t>refers to the size, distribution, and growth rate of groups of people with different characteristics. </a:t>
            </a:r>
          </a:p>
          <a:p>
            <a:r>
              <a:rPr lang="en-US" sz="2400"/>
              <a:t>The demographic characteristics of interest to marketers relate in some way to purchasing behavior, because people from different countries, cultures, age groups, or household arrangements often exhibit different purchasing behaviors. </a:t>
            </a:r>
          </a:p>
          <a:p>
            <a:r>
              <a:rPr lang="en-US" sz="2400"/>
              <a:t>A global perspective requires that marketers be familiar with important demographic trends around the world as well as within the United States.</a:t>
            </a: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Rectangle 2"/>
          <p:cNvSpPr>
            <a:spLocks noGrp="1" noChangeArrowheads="1"/>
          </p:cNvSpPr>
          <p:nvPr>
            <p:ph type="title"/>
          </p:nvPr>
        </p:nvSpPr>
        <p:spPr/>
        <p:txBody>
          <a:bodyPr>
            <a:normAutofit fontScale="90000"/>
          </a:bodyPr>
          <a:lstStyle/>
          <a:p>
            <a:r>
              <a:rPr lang="en-US">
                <a:effectLst/>
              </a:rPr>
              <a:t>Population Estimate —Year 2025</a:t>
            </a:r>
          </a:p>
        </p:txBody>
      </p:sp>
      <p:pic>
        <p:nvPicPr>
          <p:cNvPr id="196613" name="Picture 5" descr="bea01206_ex0203"/>
          <p:cNvPicPr>
            <a:picLocks noChangeAspect="1" noChangeArrowheads="1"/>
          </p:cNvPicPr>
          <p:nvPr/>
        </p:nvPicPr>
        <p:blipFill>
          <a:blip r:embed="rId3" cstate="print"/>
          <a:srcRect/>
          <a:stretch>
            <a:fillRect/>
          </a:stretch>
        </p:blipFill>
        <p:spPr bwMode="auto">
          <a:xfrm>
            <a:off x="1066800" y="1930400"/>
            <a:ext cx="7248525" cy="3960813"/>
          </a:xfrm>
          <a:prstGeom prst="rect">
            <a:avLst/>
          </a:prstGeom>
          <a:noFill/>
        </p:spPr>
      </p:pic>
      <p:sp>
        <p:nvSpPr>
          <p:cNvPr id="196614" name="Rectangle 6"/>
          <p:cNvSpPr>
            <a:spLocks noChangeArrowheads="1"/>
          </p:cNvSpPr>
          <p:nvPr/>
        </p:nvSpPr>
        <p:spPr bwMode="auto">
          <a:xfrm>
            <a:off x="914400" y="1344613"/>
            <a:ext cx="1317625" cy="396875"/>
          </a:xfrm>
          <a:prstGeom prst="rect">
            <a:avLst/>
          </a:prstGeom>
          <a:noFill/>
          <a:ln w="9525">
            <a:noFill/>
            <a:miter lim="800000"/>
            <a:headEnd/>
            <a:tailEnd/>
          </a:ln>
          <a:effectLst/>
        </p:spPr>
        <p:txBody>
          <a:bodyPr wrap="none">
            <a:spAutoFit/>
          </a:bodyPr>
          <a:lstStyle/>
          <a:p>
            <a:r>
              <a:rPr lang="en-US" sz="2000" i="1"/>
              <a:t>Exhibit 2-3</a:t>
            </a: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80" name="Rectangle 8"/>
          <p:cNvSpPr>
            <a:spLocks noGrp="1" noChangeArrowheads="1"/>
          </p:cNvSpPr>
          <p:nvPr>
            <p:ph type="title"/>
          </p:nvPr>
        </p:nvSpPr>
        <p:spPr>
          <a:xfrm>
            <a:off x="457200" y="-99392"/>
            <a:ext cx="8229600" cy="1143000"/>
          </a:xfrm>
        </p:spPr>
        <p:txBody>
          <a:bodyPr/>
          <a:lstStyle/>
          <a:p>
            <a:r>
              <a:rPr lang="en-US" dirty="0"/>
              <a:t>Demographic Trends</a:t>
            </a:r>
          </a:p>
        </p:txBody>
      </p:sp>
      <p:sp>
        <p:nvSpPr>
          <p:cNvPr id="207881" name="Rectangle 9"/>
          <p:cNvSpPr>
            <a:spLocks noGrp="1" noChangeArrowheads="1"/>
          </p:cNvSpPr>
          <p:nvPr>
            <p:ph type="body" idx="1"/>
          </p:nvPr>
        </p:nvSpPr>
        <p:spPr>
          <a:xfrm>
            <a:off x="990600" y="1219200"/>
            <a:ext cx="7620000" cy="2209800"/>
          </a:xfrm>
        </p:spPr>
        <p:txBody>
          <a:bodyPr>
            <a:normAutofit/>
          </a:bodyPr>
          <a:lstStyle/>
          <a:p>
            <a:pPr>
              <a:lnSpc>
                <a:spcPct val="90000"/>
              </a:lnSpc>
            </a:pPr>
            <a:r>
              <a:rPr lang="en-US" dirty="0"/>
              <a:t>World and country population statistics are important, but most marketers target subgroups. Trends in population subgroups are typically the most useful to marketers, for example, the growth of the urban population.</a:t>
            </a:r>
          </a:p>
        </p:txBody>
      </p:sp>
      <p:pic>
        <p:nvPicPr>
          <p:cNvPr id="207883" name="Picture 11" descr="bea01206_ex0204"/>
          <p:cNvPicPr>
            <a:picLocks noChangeAspect="1" noChangeArrowheads="1"/>
          </p:cNvPicPr>
          <p:nvPr/>
        </p:nvPicPr>
        <p:blipFill>
          <a:blip r:embed="rId3" cstate="print"/>
          <a:srcRect/>
          <a:stretch>
            <a:fillRect/>
          </a:stretch>
        </p:blipFill>
        <p:spPr bwMode="auto">
          <a:xfrm>
            <a:off x="723900" y="3352800"/>
            <a:ext cx="8343900" cy="3044825"/>
          </a:xfrm>
          <a:prstGeom prst="rect">
            <a:avLst/>
          </a:prstGeom>
          <a:noFill/>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2"/>
          <p:cNvSpPr>
            <a:spLocks noGrp="1" noChangeArrowheads="1"/>
          </p:cNvSpPr>
          <p:nvPr>
            <p:ph type="title"/>
          </p:nvPr>
        </p:nvSpPr>
        <p:spPr>
          <a:xfrm>
            <a:off x="457200" y="53752"/>
            <a:ext cx="8229600" cy="1143000"/>
          </a:xfrm>
        </p:spPr>
        <p:txBody>
          <a:bodyPr/>
          <a:lstStyle/>
          <a:p>
            <a:r>
              <a:rPr lang="en-US" dirty="0"/>
              <a:t>Demographic Trends</a:t>
            </a:r>
          </a:p>
        </p:txBody>
      </p:sp>
      <p:sp>
        <p:nvSpPr>
          <p:cNvPr id="208899" name="Rectangle 3"/>
          <p:cNvSpPr>
            <a:spLocks noGrp="1" noChangeArrowheads="1"/>
          </p:cNvSpPr>
          <p:nvPr>
            <p:ph type="body" idx="1"/>
          </p:nvPr>
        </p:nvSpPr>
        <p:spPr>
          <a:xfrm>
            <a:off x="990600" y="1219200"/>
            <a:ext cx="7620000" cy="2209800"/>
          </a:xfrm>
        </p:spPr>
        <p:txBody>
          <a:bodyPr/>
          <a:lstStyle/>
          <a:p>
            <a:r>
              <a:rPr lang="en-US" dirty="0"/>
              <a:t>Another interesting trend is the aging of the population. The aging of the population is especially evident in Italy, Japan, Britain, and the United States.</a:t>
            </a:r>
          </a:p>
        </p:txBody>
      </p:sp>
      <p:pic>
        <p:nvPicPr>
          <p:cNvPr id="208902" name="Picture 6" descr="bea01206_ex0205"/>
          <p:cNvPicPr>
            <a:picLocks noChangeAspect="1" noChangeArrowheads="1"/>
          </p:cNvPicPr>
          <p:nvPr/>
        </p:nvPicPr>
        <p:blipFill>
          <a:blip r:embed="rId3" cstate="print"/>
          <a:srcRect/>
          <a:stretch>
            <a:fillRect/>
          </a:stretch>
        </p:blipFill>
        <p:spPr bwMode="auto">
          <a:xfrm>
            <a:off x="539552" y="3356992"/>
            <a:ext cx="8039100" cy="3151187"/>
          </a:xfrm>
          <a:prstGeom prst="rect">
            <a:avLst/>
          </a:prstGeom>
          <a:noFill/>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Oval 2"/>
          <p:cNvSpPr>
            <a:spLocks noChangeArrowheads="1"/>
          </p:cNvSpPr>
          <p:nvPr/>
        </p:nvSpPr>
        <p:spPr bwMode="auto">
          <a:xfrm>
            <a:off x="2438400" y="2971800"/>
            <a:ext cx="4419600" cy="2971800"/>
          </a:xfrm>
          <a:prstGeom prst="ellipse">
            <a:avLst/>
          </a:prstGeom>
          <a:solidFill>
            <a:srgbClr val="3E3C2E"/>
          </a:solidFill>
          <a:ln w="50800">
            <a:solidFill>
              <a:schemeClr val="tx1"/>
            </a:solidFill>
            <a:round/>
            <a:headEnd/>
            <a:tailEnd/>
          </a:ln>
          <a:effectLst/>
        </p:spPr>
        <p:txBody>
          <a:bodyPr wrap="none" anchor="ctr"/>
          <a:lstStyle/>
          <a:p>
            <a:pPr algn="ctr"/>
            <a:r>
              <a:rPr lang="en-US" sz="2800" b="1">
                <a:solidFill>
                  <a:srgbClr val="EDE597"/>
                </a:solidFill>
                <a:effectLst>
                  <a:outerShdw blurRad="38100" dist="38100" dir="2700000" algn="tl">
                    <a:srgbClr val="000000"/>
                  </a:outerShdw>
                </a:effectLst>
                <a:latin typeface="Arial" pitchFamily="34" charset="0"/>
              </a:rPr>
              <a:t>Cultural</a:t>
            </a:r>
          </a:p>
          <a:p>
            <a:pPr algn="ctr"/>
            <a:r>
              <a:rPr lang="en-US" sz="2800" b="1">
                <a:solidFill>
                  <a:srgbClr val="EDE597"/>
                </a:solidFill>
                <a:effectLst>
                  <a:outerShdw blurRad="38100" dist="38100" dir="2700000" algn="tl">
                    <a:srgbClr val="000000"/>
                  </a:outerShdw>
                </a:effectLst>
                <a:latin typeface="Arial" pitchFamily="34" charset="0"/>
              </a:rPr>
              <a:t>Factors</a:t>
            </a:r>
          </a:p>
        </p:txBody>
      </p:sp>
      <p:sp>
        <p:nvSpPr>
          <p:cNvPr id="212995" name="Rectangle 3"/>
          <p:cNvSpPr>
            <a:spLocks noChangeArrowheads="1"/>
          </p:cNvSpPr>
          <p:nvPr/>
        </p:nvSpPr>
        <p:spPr bwMode="auto">
          <a:xfrm>
            <a:off x="3581400" y="2286000"/>
            <a:ext cx="2057400" cy="1143000"/>
          </a:xfrm>
          <a:prstGeom prst="rect">
            <a:avLst/>
          </a:prstGeom>
          <a:solidFill>
            <a:srgbClr val="762911"/>
          </a:solidFill>
          <a:ln w="38100">
            <a:solidFill>
              <a:schemeClr val="tx1"/>
            </a:solidFill>
            <a:miter lim="800000"/>
            <a:headEnd/>
            <a:tailEnd/>
          </a:ln>
          <a:effectLst/>
        </p:spPr>
        <p:txBody>
          <a:bodyPr wrap="none" anchor="ctr"/>
          <a:lstStyle/>
          <a:p>
            <a:pPr algn="ctr">
              <a:lnSpc>
                <a:spcPct val="90000"/>
              </a:lnSpc>
            </a:pPr>
            <a:r>
              <a:rPr lang="en-US" sz="2200">
                <a:solidFill>
                  <a:schemeClr val="bg1"/>
                </a:solidFill>
                <a:effectLst>
                  <a:outerShdw blurRad="38100" dist="38100" dir="2700000" algn="tl">
                    <a:srgbClr val="000000"/>
                  </a:outerShdw>
                </a:effectLst>
                <a:latin typeface="Arial" pitchFamily="34" charset="0"/>
              </a:rPr>
              <a:t>Values</a:t>
            </a:r>
          </a:p>
        </p:txBody>
      </p:sp>
      <p:sp>
        <p:nvSpPr>
          <p:cNvPr id="212996" name="Rectangle 4"/>
          <p:cNvSpPr>
            <a:spLocks noChangeArrowheads="1"/>
          </p:cNvSpPr>
          <p:nvPr/>
        </p:nvSpPr>
        <p:spPr bwMode="auto">
          <a:xfrm>
            <a:off x="6172200" y="3505200"/>
            <a:ext cx="2057400" cy="1143000"/>
          </a:xfrm>
          <a:prstGeom prst="rect">
            <a:avLst/>
          </a:prstGeom>
          <a:solidFill>
            <a:srgbClr val="003D3C"/>
          </a:solidFill>
          <a:ln w="38100">
            <a:solidFill>
              <a:schemeClr val="tx1"/>
            </a:solidFill>
            <a:miter lim="800000"/>
            <a:headEnd/>
            <a:tailEnd/>
          </a:ln>
          <a:effectLst/>
        </p:spPr>
        <p:txBody>
          <a:bodyPr anchor="ctr"/>
          <a:lstStyle/>
          <a:p>
            <a:pPr algn="ctr">
              <a:lnSpc>
                <a:spcPct val="90000"/>
              </a:lnSpc>
            </a:pPr>
            <a:r>
              <a:rPr lang="en-US" sz="2200">
                <a:solidFill>
                  <a:schemeClr val="bg1"/>
                </a:solidFill>
                <a:effectLst>
                  <a:outerShdw blurRad="38100" dist="38100" dir="2700000" algn="tl">
                    <a:srgbClr val="000000"/>
                  </a:outerShdw>
                </a:effectLst>
                <a:latin typeface="Arial" pitchFamily="34" charset="0"/>
              </a:rPr>
              <a:t>Ideas</a:t>
            </a:r>
          </a:p>
        </p:txBody>
      </p:sp>
      <p:sp>
        <p:nvSpPr>
          <p:cNvPr id="212997" name="Rectangle 5"/>
          <p:cNvSpPr>
            <a:spLocks noChangeArrowheads="1"/>
          </p:cNvSpPr>
          <p:nvPr/>
        </p:nvSpPr>
        <p:spPr bwMode="auto">
          <a:xfrm>
            <a:off x="5105400" y="5181600"/>
            <a:ext cx="2057400" cy="1143000"/>
          </a:xfrm>
          <a:prstGeom prst="rect">
            <a:avLst/>
          </a:prstGeom>
          <a:solidFill>
            <a:srgbClr val="3D2131"/>
          </a:solidFill>
          <a:ln w="38100">
            <a:solidFill>
              <a:schemeClr val="tx1"/>
            </a:solidFill>
            <a:miter lim="800000"/>
            <a:headEnd/>
            <a:tailEnd/>
          </a:ln>
          <a:effectLst/>
        </p:spPr>
        <p:txBody>
          <a:bodyPr wrap="none" anchor="ctr"/>
          <a:lstStyle/>
          <a:p>
            <a:pPr algn="ctr">
              <a:lnSpc>
                <a:spcPct val="90000"/>
              </a:lnSpc>
            </a:pPr>
            <a:r>
              <a:rPr lang="en-US" sz="2200">
                <a:solidFill>
                  <a:schemeClr val="bg1"/>
                </a:solidFill>
                <a:effectLst>
                  <a:outerShdw blurRad="38100" dist="38100" dir="2700000" algn="tl">
                    <a:srgbClr val="000000"/>
                  </a:outerShdw>
                </a:effectLst>
                <a:latin typeface="Arial" pitchFamily="34" charset="0"/>
              </a:rPr>
              <a:t>Attitudes</a:t>
            </a:r>
          </a:p>
        </p:txBody>
      </p:sp>
      <p:sp>
        <p:nvSpPr>
          <p:cNvPr id="212998" name="Rectangle 6"/>
          <p:cNvSpPr>
            <a:spLocks noChangeArrowheads="1"/>
          </p:cNvSpPr>
          <p:nvPr/>
        </p:nvSpPr>
        <p:spPr bwMode="auto">
          <a:xfrm>
            <a:off x="1066800" y="3581400"/>
            <a:ext cx="2057400" cy="1143000"/>
          </a:xfrm>
          <a:prstGeom prst="rect">
            <a:avLst/>
          </a:prstGeom>
          <a:solidFill>
            <a:schemeClr val="tx2"/>
          </a:solidFill>
          <a:ln w="38100">
            <a:solidFill>
              <a:schemeClr val="tx1"/>
            </a:solidFill>
            <a:miter lim="800000"/>
            <a:headEnd/>
            <a:tailEnd/>
          </a:ln>
          <a:effectLst/>
        </p:spPr>
        <p:txBody>
          <a:bodyPr anchor="ctr"/>
          <a:lstStyle/>
          <a:p>
            <a:pPr algn="ctr">
              <a:lnSpc>
                <a:spcPct val="90000"/>
              </a:lnSpc>
            </a:pPr>
            <a:r>
              <a:rPr lang="en-US" sz="2200">
                <a:solidFill>
                  <a:schemeClr val="bg1"/>
                </a:solidFill>
                <a:effectLst>
                  <a:outerShdw blurRad="38100" dist="38100" dir="2700000" algn="tl">
                    <a:srgbClr val="000000"/>
                  </a:outerShdw>
                </a:effectLst>
                <a:latin typeface="Arial" pitchFamily="34" charset="0"/>
              </a:rPr>
              <a:t>Subgroup</a:t>
            </a:r>
          </a:p>
          <a:p>
            <a:pPr algn="ctr">
              <a:lnSpc>
                <a:spcPct val="90000"/>
              </a:lnSpc>
            </a:pPr>
            <a:r>
              <a:rPr lang="en-US" sz="2200">
                <a:solidFill>
                  <a:schemeClr val="bg1"/>
                </a:solidFill>
                <a:effectLst>
                  <a:outerShdw blurRad="38100" dist="38100" dir="2700000" algn="tl">
                    <a:srgbClr val="000000"/>
                  </a:outerShdw>
                </a:effectLst>
                <a:latin typeface="Arial" pitchFamily="34" charset="0"/>
              </a:rPr>
              <a:t>Activities</a:t>
            </a:r>
          </a:p>
        </p:txBody>
      </p:sp>
      <p:sp>
        <p:nvSpPr>
          <p:cNvPr id="212999" name="Rectangle 7"/>
          <p:cNvSpPr>
            <a:spLocks noChangeArrowheads="1"/>
          </p:cNvSpPr>
          <p:nvPr/>
        </p:nvSpPr>
        <p:spPr bwMode="auto">
          <a:xfrm>
            <a:off x="1905000" y="5181600"/>
            <a:ext cx="2209800" cy="1143000"/>
          </a:xfrm>
          <a:prstGeom prst="rect">
            <a:avLst/>
          </a:prstGeom>
          <a:solidFill>
            <a:srgbClr val="454522"/>
          </a:solidFill>
          <a:ln w="38100">
            <a:solidFill>
              <a:schemeClr val="tx1"/>
            </a:solidFill>
            <a:miter lim="800000"/>
            <a:headEnd/>
            <a:tailEnd/>
          </a:ln>
          <a:effectLst/>
        </p:spPr>
        <p:txBody>
          <a:bodyPr anchor="ctr"/>
          <a:lstStyle/>
          <a:p>
            <a:pPr algn="ctr">
              <a:lnSpc>
                <a:spcPct val="90000"/>
              </a:lnSpc>
            </a:pPr>
            <a:r>
              <a:rPr lang="en-US" sz="2200">
                <a:solidFill>
                  <a:schemeClr val="bg1"/>
                </a:solidFill>
                <a:effectLst>
                  <a:outerShdw blurRad="38100" dist="38100" dir="2700000" algn="tl">
                    <a:srgbClr val="000000"/>
                  </a:outerShdw>
                </a:effectLst>
                <a:latin typeface="Arial" pitchFamily="34" charset="0"/>
              </a:rPr>
              <a:t>Beliefs</a:t>
            </a:r>
          </a:p>
        </p:txBody>
      </p:sp>
      <p:sp>
        <p:nvSpPr>
          <p:cNvPr id="213003" name="Rectangle 11"/>
          <p:cNvSpPr>
            <a:spLocks noGrp="1" noChangeArrowheads="1"/>
          </p:cNvSpPr>
          <p:nvPr>
            <p:ph type="title"/>
          </p:nvPr>
        </p:nvSpPr>
        <p:spPr>
          <a:xfrm>
            <a:off x="457200" y="44624"/>
            <a:ext cx="8229600" cy="1143000"/>
          </a:xfrm>
        </p:spPr>
        <p:txBody>
          <a:bodyPr/>
          <a:lstStyle/>
          <a:p>
            <a:r>
              <a:rPr lang="en-US" dirty="0"/>
              <a:t>The Cultural Environment</a:t>
            </a:r>
          </a:p>
        </p:txBody>
      </p:sp>
      <p:sp>
        <p:nvSpPr>
          <p:cNvPr id="213004" name="Rectangle 12"/>
          <p:cNvSpPr>
            <a:spLocks noGrp="1" noChangeArrowheads="1"/>
          </p:cNvSpPr>
          <p:nvPr>
            <p:ph type="body" idx="1"/>
          </p:nvPr>
        </p:nvSpPr>
        <p:spPr>
          <a:xfrm>
            <a:off x="1066800" y="1219200"/>
            <a:ext cx="7848600" cy="1295400"/>
          </a:xfrm>
        </p:spPr>
        <p:txBody>
          <a:bodyPr>
            <a:normAutofit/>
          </a:bodyPr>
          <a:lstStyle/>
          <a:p>
            <a:r>
              <a:rPr lang="en-US" dirty="0"/>
              <a:t>The </a:t>
            </a:r>
            <a:r>
              <a:rPr lang="en-US" b="1" dirty="0"/>
              <a:t>cultural environment </a:t>
            </a:r>
            <a:r>
              <a:rPr lang="en-US" dirty="0"/>
              <a:t>refers to factors and trends related to how people live and behave.</a:t>
            </a:r>
          </a:p>
        </p:txBody>
      </p:sp>
    </p:spTree>
  </p:cSld>
  <p:clrMapOvr>
    <a:masterClrMapping/>
  </p:clrMapOvr>
  <p:transition>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528" fill="hold" grpId="0" nodeType="afterEffect">
                                  <p:stCondLst>
                                    <p:cond delay="0"/>
                                  </p:stCondLst>
                                  <p:childTnLst>
                                    <p:set>
                                      <p:cBhvr>
                                        <p:cTn id="6" dur="1" fill="hold">
                                          <p:stCondLst>
                                            <p:cond delay="0"/>
                                          </p:stCondLst>
                                        </p:cTn>
                                        <p:tgtEl>
                                          <p:spTgt spid="212995"/>
                                        </p:tgtEl>
                                        <p:attrNameLst>
                                          <p:attrName>style.visibility</p:attrName>
                                        </p:attrNameLst>
                                      </p:cBhvr>
                                      <p:to>
                                        <p:strVal val="visible"/>
                                      </p:to>
                                    </p:set>
                                    <p:anim calcmode="lin" valueType="num">
                                      <p:cBhvr>
                                        <p:cTn id="7" dur="500" fill="hold"/>
                                        <p:tgtEl>
                                          <p:spTgt spid="212995"/>
                                        </p:tgtEl>
                                        <p:attrNameLst>
                                          <p:attrName>ppt_w</p:attrName>
                                        </p:attrNameLst>
                                      </p:cBhvr>
                                      <p:tavLst>
                                        <p:tav tm="0">
                                          <p:val>
                                            <p:fltVal val="0"/>
                                          </p:val>
                                        </p:tav>
                                        <p:tav tm="100000">
                                          <p:val>
                                            <p:strVal val="#ppt_w"/>
                                          </p:val>
                                        </p:tav>
                                      </p:tavLst>
                                    </p:anim>
                                    <p:anim calcmode="lin" valueType="num">
                                      <p:cBhvr>
                                        <p:cTn id="8" dur="500" fill="hold"/>
                                        <p:tgtEl>
                                          <p:spTgt spid="212995"/>
                                        </p:tgtEl>
                                        <p:attrNameLst>
                                          <p:attrName>ppt_h</p:attrName>
                                        </p:attrNameLst>
                                      </p:cBhvr>
                                      <p:tavLst>
                                        <p:tav tm="0">
                                          <p:val>
                                            <p:fltVal val="0"/>
                                          </p:val>
                                        </p:tav>
                                        <p:tav tm="100000">
                                          <p:val>
                                            <p:strVal val="#ppt_h"/>
                                          </p:val>
                                        </p:tav>
                                      </p:tavLst>
                                    </p:anim>
                                    <p:anim calcmode="lin" valueType="num">
                                      <p:cBhvr>
                                        <p:cTn id="9" dur="500" fill="hold"/>
                                        <p:tgtEl>
                                          <p:spTgt spid="212995"/>
                                        </p:tgtEl>
                                        <p:attrNameLst>
                                          <p:attrName>ppt_x</p:attrName>
                                        </p:attrNameLst>
                                      </p:cBhvr>
                                      <p:tavLst>
                                        <p:tav tm="0">
                                          <p:val>
                                            <p:fltVal val="0.5"/>
                                          </p:val>
                                        </p:tav>
                                        <p:tav tm="100000">
                                          <p:val>
                                            <p:strVal val="#ppt_x"/>
                                          </p:val>
                                        </p:tav>
                                      </p:tavLst>
                                    </p:anim>
                                    <p:anim calcmode="lin" valueType="num">
                                      <p:cBhvr>
                                        <p:cTn id="10" dur="500" fill="hold"/>
                                        <p:tgtEl>
                                          <p:spTgt spid="212995"/>
                                        </p:tgtEl>
                                        <p:attrNameLst>
                                          <p:attrName>ppt_y</p:attrName>
                                        </p:attrNameLst>
                                      </p:cBhvr>
                                      <p:tavLst>
                                        <p:tav tm="0">
                                          <p:val>
                                            <p:fltVal val="0.5"/>
                                          </p:val>
                                        </p:tav>
                                        <p:tav tm="100000">
                                          <p:val>
                                            <p:strVal val="#ppt_y"/>
                                          </p:val>
                                        </p:tav>
                                      </p:tavLst>
                                    </p:anim>
                                  </p:childTnLst>
                                </p:cTn>
                              </p:par>
                            </p:childTnLst>
                          </p:cTn>
                        </p:par>
                        <p:par>
                          <p:cTn id="11" fill="hold">
                            <p:stCondLst>
                              <p:cond delay="500"/>
                            </p:stCondLst>
                            <p:childTnLst>
                              <p:par>
                                <p:cTn id="12" presetID="23" presetClass="entr" presetSubtype="528" fill="hold" grpId="0" nodeType="afterEffect">
                                  <p:stCondLst>
                                    <p:cond delay="0"/>
                                  </p:stCondLst>
                                  <p:childTnLst>
                                    <p:set>
                                      <p:cBhvr>
                                        <p:cTn id="13" dur="1" fill="hold">
                                          <p:stCondLst>
                                            <p:cond delay="0"/>
                                          </p:stCondLst>
                                        </p:cTn>
                                        <p:tgtEl>
                                          <p:spTgt spid="212996"/>
                                        </p:tgtEl>
                                        <p:attrNameLst>
                                          <p:attrName>style.visibility</p:attrName>
                                        </p:attrNameLst>
                                      </p:cBhvr>
                                      <p:to>
                                        <p:strVal val="visible"/>
                                      </p:to>
                                    </p:set>
                                    <p:anim calcmode="lin" valueType="num">
                                      <p:cBhvr>
                                        <p:cTn id="14" dur="500" fill="hold"/>
                                        <p:tgtEl>
                                          <p:spTgt spid="212996"/>
                                        </p:tgtEl>
                                        <p:attrNameLst>
                                          <p:attrName>ppt_w</p:attrName>
                                        </p:attrNameLst>
                                      </p:cBhvr>
                                      <p:tavLst>
                                        <p:tav tm="0">
                                          <p:val>
                                            <p:fltVal val="0"/>
                                          </p:val>
                                        </p:tav>
                                        <p:tav tm="100000">
                                          <p:val>
                                            <p:strVal val="#ppt_w"/>
                                          </p:val>
                                        </p:tav>
                                      </p:tavLst>
                                    </p:anim>
                                    <p:anim calcmode="lin" valueType="num">
                                      <p:cBhvr>
                                        <p:cTn id="15" dur="500" fill="hold"/>
                                        <p:tgtEl>
                                          <p:spTgt spid="212996"/>
                                        </p:tgtEl>
                                        <p:attrNameLst>
                                          <p:attrName>ppt_h</p:attrName>
                                        </p:attrNameLst>
                                      </p:cBhvr>
                                      <p:tavLst>
                                        <p:tav tm="0">
                                          <p:val>
                                            <p:fltVal val="0"/>
                                          </p:val>
                                        </p:tav>
                                        <p:tav tm="100000">
                                          <p:val>
                                            <p:strVal val="#ppt_h"/>
                                          </p:val>
                                        </p:tav>
                                      </p:tavLst>
                                    </p:anim>
                                    <p:anim calcmode="lin" valueType="num">
                                      <p:cBhvr>
                                        <p:cTn id="16" dur="500" fill="hold"/>
                                        <p:tgtEl>
                                          <p:spTgt spid="212996"/>
                                        </p:tgtEl>
                                        <p:attrNameLst>
                                          <p:attrName>ppt_x</p:attrName>
                                        </p:attrNameLst>
                                      </p:cBhvr>
                                      <p:tavLst>
                                        <p:tav tm="0">
                                          <p:val>
                                            <p:fltVal val="0.5"/>
                                          </p:val>
                                        </p:tav>
                                        <p:tav tm="100000">
                                          <p:val>
                                            <p:strVal val="#ppt_x"/>
                                          </p:val>
                                        </p:tav>
                                      </p:tavLst>
                                    </p:anim>
                                    <p:anim calcmode="lin" valueType="num">
                                      <p:cBhvr>
                                        <p:cTn id="17" dur="500" fill="hold"/>
                                        <p:tgtEl>
                                          <p:spTgt spid="212996"/>
                                        </p:tgtEl>
                                        <p:attrNameLst>
                                          <p:attrName>ppt_y</p:attrName>
                                        </p:attrNameLst>
                                      </p:cBhvr>
                                      <p:tavLst>
                                        <p:tav tm="0">
                                          <p:val>
                                            <p:fltVal val="0.5"/>
                                          </p:val>
                                        </p:tav>
                                        <p:tav tm="100000">
                                          <p:val>
                                            <p:strVal val="#ppt_y"/>
                                          </p:val>
                                        </p:tav>
                                      </p:tavLst>
                                    </p:anim>
                                  </p:childTnLst>
                                </p:cTn>
                              </p:par>
                            </p:childTnLst>
                          </p:cTn>
                        </p:par>
                        <p:par>
                          <p:cTn id="18" fill="hold">
                            <p:stCondLst>
                              <p:cond delay="1000"/>
                            </p:stCondLst>
                            <p:childTnLst>
                              <p:par>
                                <p:cTn id="19" presetID="23" presetClass="entr" presetSubtype="528" fill="hold" grpId="0" nodeType="afterEffect">
                                  <p:stCondLst>
                                    <p:cond delay="0"/>
                                  </p:stCondLst>
                                  <p:childTnLst>
                                    <p:set>
                                      <p:cBhvr>
                                        <p:cTn id="20" dur="1" fill="hold">
                                          <p:stCondLst>
                                            <p:cond delay="0"/>
                                          </p:stCondLst>
                                        </p:cTn>
                                        <p:tgtEl>
                                          <p:spTgt spid="212997"/>
                                        </p:tgtEl>
                                        <p:attrNameLst>
                                          <p:attrName>style.visibility</p:attrName>
                                        </p:attrNameLst>
                                      </p:cBhvr>
                                      <p:to>
                                        <p:strVal val="visible"/>
                                      </p:to>
                                    </p:set>
                                    <p:anim calcmode="lin" valueType="num">
                                      <p:cBhvr>
                                        <p:cTn id="21" dur="500" fill="hold"/>
                                        <p:tgtEl>
                                          <p:spTgt spid="212997"/>
                                        </p:tgtEl>
                                        <p:attrNameLst>
                                          <p:attrName>ppt_w</p:attrName>
                                        </p:attrNameLst>
                                      </p:cBhvr>
                                      <p:tavLst>
                                        <p:tav tm="0">
                                          <p:val>
                                            <p:fltVal val="0"/>
                                          </p:val>
                                        </p:tav>
                                        <p:tav tm="100000">
                                          <p:val>
                                            <p:strVal val="#ppt_w"/>
                                          </p:val>
                                        </p:tav>
                                      </p:tavLst>
                                    </p:anim>
                                    <p:anim calcmode="lin" valueType="num">
                                      <p:cBhvr>
                                        <p:cTn id="22" dur="500" fill="hold"/>
                                        <p:tgtEl>
                                          <p:spTgt spid="212997"/>
                                        </p:tgtEl>
                                        <p:attrNameLst>
                                          <p:attrName>ppt_h</p:attrName>
                                        </p:attrNameLst>
                                      </p:cBhvr>
                                      <p:tavLst>
                                        <p:tav tm="0">
                                          <p:val>
                                            <p:fltVal val="0"/>
                                          </p:val>
                                        </p:tav>
                                        <p:tav tm="100000">
                                          <p:val>
                                            <p:strVal val="#ppt_h"/>
                                          </p:val>
                                        </p:tav>
                                      </p:tavLst>
                                    </p:anim>
                                    <p:anim calcmode="lin" valueType="num">
                                      <p:cBhvr>
                                        <p:cTn id="23" dur="500" fill="hold"/>
                                        <p:tgtEl>
                                          <p:spTgt spid="212997"/>
                                        </p:tgtEl>
                                        <p:attrNameLst>
                                          <p:attrName>ppt_x</p:attrName>
                                        </p:attrNameLst>
                                      </p:cBhvr>
                                      <p:tavLst>
                                        <p:tav tm="0">
                                          <p:val>
                                            <p:fltVal val="0.5"/>
                                          </p:val>
                                        </p:tav>
                                        <p:tav tm="100000">
                                          <p:val>
                                            <p:strVal val="#ppt_x"/>
                                          </p:val>
                                        </p:tav>
                                      </p:tavLst>
                                    </p:anim>
                                    <p:anim calcmode="lin" valueType="num">
                                      <p:cBhvr>
                                        <p:cTn id="24" dur="500" fill="hold"/>
                                        <p:tgtEl>
                                          <p:spTgt spid="212997"/>
                                        </p:tgtEl>
                                        <p:attrNameLst>
                                          <p:attrName>ppt_y</p:attrName>
                                        </p:attrNameLst>
                                      </p:cBhvr>
                                      <p:tavLst>
                                        <p:tav tm="0">
                                          <p:val>
                                            <p:fltVal val="0.5"/>
                                          </p:val>
                                        </p:tav>
                                        <p:tav tm="100000">
                                          <p:val>
                                            <p:strVal val="#ppt_y"/>
                                          </p:val>
                                        </p:tav>
                                      </p:tavLst>
                                    </p:anim>
                                  </p:childTnLst>
                                </p:cTn>
                              </p:par>
                            </p:childTnLst>
                          </p:cTn>
                        </p:par>
                        <p:par>
                          <p:cTn id="25" fill="hold">
                            <p:stCondLst>
                              <p:cond delay="1500"/>
                            </p:stCondLst>
                            <p:childTnLst>
                              <p:par>
                                <p:cTn id="26" presetID="23" presetClass="entr" presetSubtype="528" fill="hold" grpId="0" nodeType="afterEffect">
                                  <p:stCondLst>
                                    <p:cond delay="0"/>
                                  </p:stCondLst>
                                  <p:childTnLst>
                                    <p:set>
                                      <p:cBhvr>
                                        <p:cTn id="27" dur="1" fill="hold">
                                          <p:stCondLst>
                                            <p:cond delay="0"/>
                                          </p:stCondLst>
                                        </p:cTn>
                                        <p:tgtEl>
                                          <p:spTgt spid="212999"/>
                                        </p:tgtEl>
                                        <p:attrNameLst>
                                          <p:attrName>style.visibility</p:attrName>
                                        </p:attrNameLst>
                                      </p:cBhvr>
                                      <p:to>
                                        <p:strVal val="visible"/>
                                      </p:to>
                                    </p:set>
                                    <p:anim calcmode="lin" valueType="num">
                                      <p:cBhvr>
                                        <p:cTn id="28" dur="500" fill="hold"/>
                                        <p:tgtEl>
                                          <p:spTgt spid="212999"/>
                                        </p:tgtEl>
                                        <p:attrNameLst>
                                          <p:attrName>ppt_w</p:attrName>
                                        </p:attrNameLst>
                                      </p:cBhvr>
                                      <p:tavLst>
                                        <p:tav tm="0">
                                          <p:val>
                                            <p:fltVal val="0"/>
                                          </p:val>
                                        </p:tav>
                                        <p:tav tm="100000">
                                          <p:val>
                                            <p:strVal val="#ppt_w"/>
                                          </p:val>
                                        </p:tav>
                                      </p:tavLst>
                                    </p:anim>
                                    <p:anim calcmode="lin" valueType="num">
                                      <p:cBhvr>
                                        <p:cTn id="29" dur="500" fill="hold"/>
                                        <p:tgtEl>
                                          <p:spTgt spid="212999"/>
                                        </p:tgtEl>
                                        <p:attrNameLst>
                                          <p:attrName>ppt_h</p:attrName>
                                        </p:attrNameLst>
                                      </p:cBhvr>
                                      <p:tavLst>
                                        <p:tav tm="0">
                                          <p:val>
                                            <p:fltVal val="0"/>
                                          </p:val>
                                        </p:tav>
                                        <p:tav tm="100000">
                                          <p:val>
                                            <p:strVal val="#ppt_h"/>
                                          </p:val>
                                        </p:tav>
                                      </p:tavLst>
                                    </p:anim>
                                    <p:anim calcmode="lin" valueType="num">
                                      <p:cBhvr>
                                        <p:cTn id="30" dur="500" fill="hold"/>
                                        <p:tgtEl>
                                          <p:spTgt spid="212999"/>
                                        </p:tgtEl>
                                        <p:attrNameLst>
                                          <p:attrName>ppt_x</p:attrName>
                                        </p:attrNameLst>
                                      </p:cBhvr>
                                      <p:tavLst>
                                        <p:tav tm="0">
                                          <p:val>
                                            <p:fltVal val="0.5"/>
                                          </p:val>
                                        </p:tav>
                                        <p:tav tm="100000">
                                          <p:val>
                                            <p:strVal val="#ppt_x"/>
                                          </p:val>
                                        </p:tav>
                                      </p:tavLst>
                                    </p:anim>
                                    <p:anim calcmode="lin" valueType="num">
                                      <p:cBhvr>
                                        <p:cTn id="31" dur="500" fill="hold"/>
                                        <p:tgtEl>
                                          <p:spTgt spid="212999"/>
                                        </p:tgtEl>
                                        <p:attrNameLst>
                                          <p:attrName>ppt_y</p:attrName>
                                        </p:attrNameLst>
                                      </p:cBhvr>
                                      <p:tavLst>
                                        <p:tav tm="0">
                                          <p:val>
                                            <p:fltVal val="0.5"/>
                                          </p:val>
                                        </p:tav>
                                        <p:tav tm="100000">
                                          <p:val>
                                            <p:strVal val="#ppt_y"/>
                                          </p:val>
                                        </p:tav>
                                      </p:tavLst>
                                    </p:anim>
                                  </p:childTnLst>
                                </p:cTn>
                              </p:par>
                            </p:childTnLst>
                          </p:cTn>
                        </p:par>
                        <p:par>
                          <p:cTn id="32" fill="hold">
                            <p:stCondLst>
                              <p:cond delay="2000"/>
                            </p:stCondLst>
                            <p:childTnLst>
                              <p:par>
                                <p:cTn id="33" presetID="23" presetClass="entr" presetSubtype="528" fill="hold" grpId="0" nodeType="afterEffect">
                                  <p:stCondLst>
                                    <p:cond delay="0"/>
                                  </p:stCondLst>
                                  <p:childTnLst>
                                    <p:set>
                                      <p:cBhvr>
                                        <p:cTn id="34" dur="1" fill="hold">
                                          <p:stCondLst>
                                            <p:cond delay="0"/>
                                          </p:stCondLst>
                                        </p:cTn>
                                        <p:tgtEl>
                                          <p:spTgt spid="212998"/>
                                        </p:tgtEl>
                                        <p:attrNameLst>
                                          <p:attrName>style.visibility</p:attrName>
                                        </p:attrNameLst>
                                      </p:cBhvr>
                                      <p:to>
                                        <p:strVal val="visible"/>
                                      </p:to>
                                    </p:set>
                                    <p:anim calcmode="lin" valueType="num">
                                      <p:cBhvr>
                                        <p:cTn id="35" dur="500" fill="hold"/>
                                        <p:tgtEl>
                                          <p:spTgt spid="212998"/>
                                        </p:tgtEl>
                                        <p:attrNameLst>
                                          <p:attrName>ppt_w</p:attrName>
                                        </p:attrNameLst>
                                      </p:cBhvr>
                                      <p:tavLst>
                                        <p:tav tm="0">
                                          <p:val>
                                            <p:fltVal val="0"/>
                                          </p:val>
                                        </p:tav>
                                        <p:tav tm="100000">
                                          <p:val>
                                            <p:strVal val="#ppt_w"/>
                                          </p:val>
                                        </p:tav>
                                      </p:tavLst>
                                    </p:anim>
                                    <p:anim calcmode="lin" valueType="num">
                                      <p:cBhvr>
                                        <p:cTn id="36" dur="500" fill="hold"/>
                                        <p:tgtEl>
                                          <p:spTgt spid="212998"/>
                                        </p:tgtEl>
                                        <p:attrNameLst>
                                          <p:attrName>ppt_h</p:attrName>
                                        </p:attrNameLst>
                                      </p:cBhvr>
                                      <p:tavLst>
                                        <p:tav tm="0">
                                          <p:val>
                                            <p:fltVal val="0"/>
                                          </p:val>
                                        </p:tav>
                                        <p:tav tm="100000">
                                          <p:val>
                                            <p:strVal val="#ppt_h"/>
                                          </p:val>
                                        </p:tav>
                                      </p:tavLst>
                                    </p:anim>
                                    <p:anim calcmode="lin" valueType="num">
                                      <p:cBhvr>
                                        <p:cTn id="37" dur="500" fill="hold"/>
                                        <p:tgtEl>
                                          <p:spTgt spid="212998"/>
                                        </p:tgtEl>
                                        <p:attrNameLst>
                                          <p:attrName>ppt_x</p:attrName>
                                        </p:attrNameLst>
                                      </p:cBhvr>
                                      <p:tavLst>
                                        <p:tav tm="0">
                                          <p:val>
                                            <p:fltVal val="0.5"/>
                                          </p:val>
                                        </p:tav>
                                        <p:tav tm="100000">
                                          <p:val>
                                            <p:strVal val="#ppt_x"/>
                                          </p:val>
                                        </p:tav>
                                      </p:tavLst>
                                    </p:anim>
                                    <p:anim calcmode="lin" valueType="num">
                                      <p:cBhvr>
                                        <p:cTn id="38" dur="500" fill="hold"/>
                                        <p:tgtEl>
                                          <p:spTgt spid="212998"/>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2995" grpId="0" animBg="1" autoUpdateAnimBg="0"/>
      <p:bldP spid="212996" grpId="0" animBg="1" autoUpdateAnimBg="0"/>
      <p:bldP spid="212997" grpId="0" animBg="1" autoUpdateAnimBg="0"/>
      <p:bldP spid="212998" grpId="0" animBg="1" autoUpdateAnimBg="0"/>
      <p:bldP spid="212999" grpId="0" animBg="1" autoUpdateAnimBg="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Rectangle 2"/>
          <p:cNvSpPr>
            <a:spLocks noGrp="1" noChangeArrowheads="1"/>
          </p:cNvSpPr>
          <p:nvPr>
            <p:ph type="title"/>
          </p:nvPr>
        </p:nvSpPr>
        <p:spPr>
          <a:xfrm>
            <a:off x="457200" y="44624"/>
            <a:ext cx="8229600" cy="1143000"/>
          </a:xfrm>
        </p:spPr>
        <p:txBody>
          <a:bodyPr/>
          <a:lstStyle/>
          <a:p>
            <a:r>
              <a:rPr lang="en-US" dirty="0"/>
              <a:t>Cultural Diversity</a:t>
            </a:r>
          </a:p>
        </p:txBody>
      </p:sp>
      <p:sp>
        <p:nvSpPr>
          <p:cNvPr id="218115" name="Rectangle 3"/>
          <p:cNvSpPr>
            <a:spLocks noGrp="1" noChangeArrowheads="1"/>
          </p:cNvSpPr>
          <p:nvPr>
            <p:ph type="body" idx="1"/>
          </p:nvPr>
        </p:nvSpPr>
        <p:spPr>
          <a:xfrm>
            <a:off x="685800" y="1371600"/>
            <a:ext cx="8153400" cy="1828800"/>
          </a:xfrm>
        </p:spPr>
        <p:txBody>
          <a:bodyPr>
            <a:normAutofit lnSpcReduction="10000"/>
          </a:bodyPr>
          <a:lstStyle/>
          <a:p>
            <a:pPr lvl="1"/>
            <a:r>
              <a:rPr lang="en-US" dirty="0"/>
              <a:t>Cultural differences are important in both international and domestic markets.</a:t>
            </a:r>
          </a:p>
          <a:p>
            <a:pPr lvl="1"/>
            <a:r>
              <a:rPr lang="en-US" dirty="0"/>
              <a:t>Much of the population and buying power growth in the United States is and will be from multicultural groups.</a:t>
            </a:r>
          </a:p>
          <a:p>
            <a:endParaRPr lang="en-US" dirty="0"/>
          </a:p>
        </p:txBody>
      </p:sp>
      <p:pic>
        <p:nvPicPr>
          <p:cNvPr id="218117" name="Picture 5" descr="bea01206_ex0206"/>
          <p:cNvPicPr>
            <a:picLocks noChangeAspect="1" noChangeArrowheads="1"/>
          </p:cNvPicPr>
          <p:nvPr/>
        </p:nvPicPr>
        <p:blipFill>
          <a:blip r:embed="rId3" cstate="print"/>
          <a:srcRect/>
          <a:stretch>
            <a:fillRect/>
          </a:stretch>
        </p:blipFill>
        <p:spPr bwMode="auto">
          <a:xfrm>
            <a:off x="966788" y="4067175"/>
            <a:ext cx="7210425" cy="2409825"/>
          </a:xfrm>
          <a:prstGeom prst="rect">
            <a:avLst/>
          </a:prstGeom>
          <a:noFill/>
        </p:spPr>
      </p:pic>
      <p:sp>
        <p:nvSpPr>
          <p:cNvPr id="218118" name="Rectangle 6"/>
          <p:cNvSpPr>
            <a:spLocks noChangeArrowheads="1"/>
          </p:cNvSpPr>
          <p:nvPr/>
        </p:nvSpPr>
        <p:spPr bwMode="auto">
          <a:xfrm>
            <a:off x="990600" y="3554413"/>
            <a:ext cx="1317625" cy="396875"/>
          </a:xfrm>
          <a:prstGeom prst="rect">
            <a:avLst/>
          </a:prstGeom>
          <a:noFill/>
          <a:ln w="9525">
            <a:noFill/>
            <a:miter lim="800000"/>
            <a:headEnd/>
            <a:tailEnd/>
          </a:ln>
          <a:effectLst/>
        </p:spPr>
        <p:txBody>
          <a:bodyPr wrap="none">
            <a:spAutoFit/>
          </a:bodyPr>
          <a:lstStyle/>
          <a:p>
            <a:r>
              <a:rPr lang="en-US" sz="2000" i="1"/>
              <a:t>Exhibit 2-6</a:t>
            </a:r>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Rectangle 2"/>
          <p:cNvSpPr>
            <a:spLocks noGrp="1" noChangeArrowheads="1"/>
          </p:cNvSpPr>
          <p:nvPr>
            <p:ph type="title"/>
          </p:nvPr>
        </p:nvSpPr>
        <p:spPr>
          <a:xfrm>
            <a:off x="457200" y="188640"/>
            <a:ext cx="8229600" cy="1143000"/>
          </a:xfrm>
        </p:spPr>
        <p:txBody>
          <a:bodyPr/>
          <a:lstStyle/>
          <a:p>
            <a:r>
              <a:rPr lang="en-US" dirty="0"/>
              <a:t>Changing Roles</a:t>
            </a:r>
          </a:p>
        </p:txBody>
      </p:sp>
      <p:sp>
        <p:nvSpPr>
          <p:cNvPr id="219139" name="Rectangle 3"/>
          <p:cNvSpPr>
            <a:spLocks noGrp="1" noChangeArrowheads="1"/>
          </p:cNvSpPr>
          <p:nvPr>
            <p:ph type="body" idx="1"/>
          </p:nvPr>
        </p:nvSpPr>
        <p:spPr>
          <a:xfrm>
            <a:off x="685800" y="1600200"/>
            <a:ext cx="4114800" cy="4495800"/>
          </a:xfrm>
        </p:spPr>
        <p:txBody>
          <a:bodyPr>
            <a:normAutofit/>
          </a:bodyPr>
          <a:lstStyle/>
          <a:p>
            <a:pPr lvl="1">
              <a:lnSpc>
                <a:spcPct val="90000"/>
              </a:lnSpc>
            </a:pPr>
            <a:r>
              <a:rPr lang="en-US"/>
              <a:t>As more women enter the workforce and household compositions change, typical household roles are altered.</a:t>
            </a:r>
          </a:p>
          <a:p>
            <a:pPr lvl="1">
              <a:lnSpc>
                <a:spcPct val="90000"/>
              </a:lnSpc>
            </a:pPr>
            <a:r>
              <a:rPr lang="en-US"/>
              <a:t>Tremendous market opportunities exist for firms that can develop effective strategies for appealing to these changing roles.</a:t>
            </a:r>
          </a:p>
        </p:txBody>
      </p:sp>
      <p:pic>
        <p:nvPicPr>
          <p:cNvPr id="219142" name="Picture 6" descr="bea01206_p0206"/>
          <p:cNvPicPr>
            <a:picLocks noChangeAspect="1" noChangeArrowheads="1"/>
          </p:cNvPicPr>
          <p:nvPr/>
        </p:nvPicPr>
        <p:blipFill>
          <a:blip r:embed="rId3" cstate="print"/>
          <a:srcRect/>
          <a:stretch>
            <a:fillRect/>
          </a:stretch>
        </p:blipFill>
        <p:spPr bwMode="auto">
          <a:xfrm>
            <a:off x="5292725" y="1371600"/>
            <a:ext cx="3470275" cy="4540250"/>
          </a:xfrm>
          <a:prstGeom prst="rect">
            <a:avLst/>
          </a:prstGeom>
          <a:noFill/>
        </p:spPr>
      </p:pic>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2" name="Rectangle 2"/>
          <p:cNvSpPr>
            <a:spLocks noGrp="1" noChangeArrowheads="1"/>
          </p:cNvSpPr>
          <p:nvPr>
            <p:ph type="title"/>
          </p:nvPr>
        </p:nvSpPr>
        <p:spPr>
          <a:xfrm>
            <a:off x="539552" y="260648"/>
            <a:ext cx="8229600" cy="1143000"/>
          </a:xfrm>
        </p:spPr>
        <p:txBody>
          <a:bodyPr/>
          <a:lstStyle/>
          <a:p>
            <a:r>
              <a:rPr lang="en-US" dirty="0"/>
              <a:t>Emphasis on Health &amp; Fitness</a:t>
            </a:r>
          </a:p>
        </p:txBody>
      </p:sp>
      <p:sp>
        <p:nvSpPr>
          <p:cNvPr id="220163" name="Rectangle 3"/>
          <p:cNvSpPr>
            <a:spLocks noGrp="1" noChangeArrowheads="1"/>
          </p:cNvSpPr>
          <p:nvPr>
            <p:ph type="body" idx="1"/>
          </p:nvPr>
        </p:nvSpPr>
        <p:spPr>
          <a:xfrm>
            <a:off x="990600" y="1600200"/>
            <a:ext cx="7848600" cy="4724400"/>
          </a:xfrm>
        </p:spPr>
        <p:txBody>
          <a:bodyPr>
            <a:normAutofit/>
          </a:bodyPr>
          <a:lstStyle/>
          <a:p>
            <a:r>
              <a:rPr lang="en-US"/>
              <a:t>The pursuit of a more healthful lifestyle includes:</a:t>
            </a:r>
          </a:p>
          <a:p>
            <a:pPr lvl="1"/>
            <a:r>
              <a:rPr lang="en-US"/>
              <a:t>eating more nutritious foods</a:t>
            </a:r>
          </a:p>
          <a:p>
            <a:pPr lvl="1"/>
            <a:r>
              <a:rPr lang="en-US"/>
              <a:t>exercising regularly</a:t>
            </a:r>
          </a:p>
          <a:p>
            <a:pPr lvl="1"/>
            <a:r>
              <a:rPr lang="en-US"/>
              <a:t>participating in various sports activities</a:t>
            </a:r>
          </a:p>
          <a:p>
            <a:pPr lvl="1"/>
            <a:r>
              <a:rPr lang="en-US"/>
              <a:t>focusing on wellness. </a:t>
            </a:r>
          </a:p>
          <a:p>
            <a:r>
              <a:rPr lang="en-US"/>
              <a:t>This translates into potential market opportunities for firms that provide products and services geared toward improving health and fitness.</a:t>
            </a: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Rectangle 2"/>
          <p:cNvSpPr>
            <a:spLocks noGrp="1" noChangeArrowheads="1"/>
          </p:cNvSpPr>
          <p:nvPr>
            <p:ph type="title"/>
          </p:nvPr>
        </p:nvSpPr>
        <p:spPr/>
        <p:txBody>
          <a:bodyPr/>
          <a:lstStyle/>
          <a:p>
            <a:r>
              <a:rPr lang="en-US"/>
              <a:t>The Desire for Convenience</a:t>
            </a:r>
          </a:p>
        </p:txBody>
      </p:sp>
      <p:sp>
        <p:nvSpPr>
          <p:cNvPr id="221187" name="Rectangle 3"/>
          <p:cNvSpPr>
            <a:spLocks noGrp="1" noChangeArrowheads="1"/>
          </p:cNvSpPr>
          <p:nvPr>
            <p:ph type="body" idx="1"/>
          </p:nvPr>
        </p:nvSpPr>
        <p:spPr/>
        <p:txBody>
          <a:bodyPr/>
          <a:lstStyle/>
          <a:p>
            <a:r>
              <a:rPr lang="en-US"/>
              <a:t>Increased desire for convenience created by: </a:t>
            </a:r>
          </a:p>
          <a:p>
            <a:pPr lvl="1"/>
            <a:r>
              <a:rPr lang="en-US" sz="2800"/>
              <a:t>Changes in household composition</a:t>
            </a:r>
          </a:p>
          <a:p>
            <a:pPr lvl="1"/>
            <a:r>
              <a:rPr lang="en-US" sz="2800"/>
              <a:t>Increases in the number of working women</a:t>
            </a:r>
          </a:p>
          <a:p>
            <a:pPr lvl="1"/>
            <a:r>
              <a:rPr lang="en-US" sz="2800"/>
              <a:t>General shortage of time</a:t>
            </a:r>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Rectangle 2"/>
          <p:cNvSpPr>
            <a:spLocks noGrp="1" noChangeArrowheads="1"/>
          </p:cNvSpPr>
          <p:nvPr>
            <p:ph type="title"/>
          </p:nvPr>
        </p:nvSpPr>
        <p:spPr>
          <a:xfrm>
            <a:off x="457200" y="332656"/>
            <a:ext cx="8229600" cy="1143000"/>
          </a:xfrm>
        </p:spPr>
        <p:txBody>
          <a:bodyPr/>
          <a:lstStyle/>
          <a:p>
            <a:r>
              <a:rPr lang="en-US" dirty="0"/>
              <a:t>Consumerism</a:t>
            </a:r>
          </a:p>
        </p:txBody>
      </p:sp>
      <p:sp>
        <p:nvSpPr>
          <p:cNvPr id="222211" name="Rectangle 3"/>
          <p:cNvSpPr>
            <a:spLocks noGrp="1" noChangeArrowheads="1"/>
          </p:cNvSpPr>
          <p:nvPr>
            <p:ph type="body" idx="1"/>
          </p:nvPr>
        </p:nvSpPr>
        <p:spPr>
          <a:xfrm>
            <a:off x="990600" y="1600200"/>
            <a:ext cx="4552950" cy="4800600"/>
          </a:xfrm>
        </p:spPr>
        <p:txBody>
          <a:bodyPr/>
          <a:lstStyle/>
          <a:p>
            <a:r>
              <a:rPr lang="en-US" sz="2400" b="1"/>
              <a:t>Consumerism</a:t>
            </a:r>
            <a:r>
              <a:rPr lang="en-US" sz="2400" i="1"/>
              <a:t> </a:t>
            </a:r>
            <a:r>
              <a:rPr lang="en-US" sz="2400"/>
              <a:t>is the movement to establish and protect the rights of buyers.</a:t>
            </a:r>
          </a:p>
          <a:p>
            <a:r>
              <a:rPr lang="en-US" sz="2400"/>
              <a:t>One increasingly important consumer issue is environmentalism.</a:t>
            </a:r>
          </a:p>
          <a:p>
            <a:r>
              <a:rPr lang="en-US" sz="2400"/>
              <a:t>Successful marketers can respond by developing environmentally safe products and communicating their environmental contributions.</a:t>
            </a:r>
          </a:p>
        </p:txBody>
      </p:sp>
      <p:pic>
        <p:nvPicPr>
          <p:cNvPr id="222214" name="Picture 6" descr="bea01206_p0208"/>
          <p:cNvPicPr>
            <a:picLocks noChangeAspect="1" noChangeArrowheads="1"/>
          </p:cNvPicPr>
          <p:nvPr/>
        </p:nvPicPr>
        <p:blipFill>
          <a:blip r:embed="rId3" cstate="print"/>
          <a:srcRect/>
          <a:stretch>
            <a:fillRect/>
          </a:stretch>
        </p:blipFill>
        <p:spPr bwMode="auto">
          <a:xfrm>
            <a:off x="5694363" y="1752600"/>
            <a:ext cx="3068637" cy="4400550"/>
          </a:xfrm>
          <a:prstGeom prst="rect">
            <a:avLst/>
          </a:prstGeom>
          <a:noFill/>
          <a:ln w="3175">
            <a:solidFill>
              <a:srgbClr val="000000"/>
            </a:solidFill>
            <a:miter lim="800000"/>
            <a:headEnd/>
            <a:tailEnd/>
          </a:ln>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International Business</a:t>
            </a:r>
            <a:endParaRPr lang="en-IN" dirty="0"/>
          </a:p>
        </p:txBody>
      </p:sp>
      <p:sp>
        <p:nvSpPr>
          <p:cNvPr id="3" name="Content Placeholder 2"/>
          <p:cNvSpPr>
            <a:spLocks noGrp="1"/>
          </p:cNvSpPr>
          <p:nvPr>
            <p:ph idx="1"/>
          </p:nvPr>
        </p:nvSpPr>
        <p:spPr/>
        <p:txBody>
          <a:bodyPr/>
          <a:lstStyle/>
          <a:p>
            <a:r>
              <a:rPr lang="en-US" dirty="0" smtClean="0"/>
              <a:t>International Business is defined as commercial transaction that occurs across country borders. </a:t>
            </a:r>
          </a:p>
          <a:p>
            <a:r>
              <a:rPr lang="en-US" dirty="0" smtClean="0"/>
              <a:t>All commercial transactions including sales, investment, and transportation, that take place between two or more countries. </a:t>
            </a:r>
            <a:endParaRPr lang="en-IN"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Rectangle 2"/>
          <p:cNvSpPr>
            <a:spLocks noGrp="1" noChangeArrowheads="1"/>
          </p:cNvSpPr>
          <p:nvPr>
            <p:ph type="title"/>
          </p:nvPr>
        </p:nvSpPr>
        <p:spPr/>
        <p:txBody>
          <a:bodyPr/>
          <a:lstStyle/>
          <a:p>
            <a:r>
              <a:rPr lang="en-US"/>
              <a:t>The Economic Environment</a:t>
            </a:r>
          </a:p>
        </p:txBody>
      </p:sp>
      <p:sp>
        <p:nvSpPr>
          <p:cNvPr id="223235" name="Rectangle 3"/>
          <p:cNvSpPr>
            <a:spLocks noGrp="1" noChangeArrowheads="1"/>
          </p:cNvSpPr>
          <p:nvPr>
            <p:ph type="body" idx="1"/>
          </p:nvPr>
        </p:nvSpPr>
        <p:spPr/>
        <p:txBody>
          <a:bodyPr>
            <a:normAutofit/>
          </a:bodyPr>
          <a:lstStyle/>
          <a:p>
            <a:r>
              <a:rPr lang="en-US"/>
              <a:t>The </a:t>
            </a:r>
            <a:r>
              <a:rPr lang="en-US" b="1"/>
              <a:t>economic environment </a:t>
            </a:r>
            <a:r>
              <a:rPr lang="en-US"/>
              <a:t>includes factors and trends related to income levels and the production of goods and services.</a:t>
            </a:r>
          </a:p>
          <a:p>
            <a:r>
              <a:rPr lang="en-US"/>
              <a:t>Economic trends in different parts of the world can affect marketing activities in other parts of the world.</a:t>
            </a:r>
          </a:p>
          <a:p>
            <a:r>
              <a:rPr lang="en-US"/>
              <a:t>The </a:t>
            </a:r>
            <a:r>
              <a:rPr lang="en-US" b="1"/>
              <a:t>gross domestic product (GDP) </a:t>
            </a:r>
            <a:r>
              <a:rPr lang="en-US"/>
              <a:t>represents the total size of a country’s economy measured in the amount of goods and services produced.</a:t>
            </a:r>
          </a:p>
          <a:p>
            <a:endParaRPr lang="en-US"/>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Rectangle 2"/>
          <p:cNvSpPr>
            <a:spLocks noGrp="1" noChangeArrowheads="1"/>
          </p:cNvSpPr>
          <p:nvPr>
            <p:ph type="title"/>
          </p:nvPr>
        </p:nvSpPr>
        <p:spPr>
          <a:xfrm>
            <a:off x="457200" y="-27384"/>
            <a:ext cx="8229600" cy="1143000"/>
          </a:xfrm>
        </p:spPr>
        <p:txBody>
          <a:bodyPr/>
          <a:lstStyle/>
          <a:p>
            <a:r>
              <a:rPr lang="en-US" dirty="0"/>
              <a:t>The Political/Legal Environment</a:t>
            </a:r>
          </a:p>
        </p:txBody>
      </p:sp>
      <p:sp>
        <p:nvSpPr>
          <p:cNvPr id="224259" name="Rectangle 3"/>
          <p:cNvSpPr>
            <a:spLocks noGrp="1" noChangeArrowheads="1"/>
          </p:cNvSpPr>
          <p:nvPr>
            <p:ph type="body" idx="1"/>
          </p:nvPr>
        </p:nvSpPr>
        <p:spPr>
          <a:xfrm>
            <a:off x="838200" y="1219200"/>
            <a:ext cx="8153400" cy="1752600"/>
          </a:xfrm>
        </p:spPr>
        <p:txBody>
          <a:bodyPr/>
          <a:lstStyle/>
          <a:p>
            <a:r>
              <a:rPr lang="en-US" sz="2400" dirty="0"/>
              <a:t>The </a:t>
            </a:r>
            <a:r>
              <a:rPr lang="en-US" sz="2400" b="1" dirty="0"/>
              <a:t>political/legal environment </a:t>
            </a:r>
            <a:r>
              <a:rPr lang="en-US" sz="2400" dirty="0"/>
              <a:t>encompasses factors and trends related to governmental activities and specific laws and regulations that affect marketing practice.</a:t>
            </a:r>
          </a:p>
          <a:p>
            <a:endParaRPr lang="en-US" sz="2400" dirty="0"/>
          </a:p>
        </p:txBody>
      </p:sp>
      <p:sp>
        <p:nvSpPr>
          <p:cNvPr id="224260" name="AutoShape 4"/>
          <p:cNvSpPr>
            <a:spLocks noChangeArrowheads="1"/>
          </p:cNvSpPr>
          <p:nvPr/>
        </p:nvSpPr>
        <p:spPr bwMode="auto">
          <a:xfrm>
            <a:off x="2819400" y="2971800"/>
            <a:ext cx="3962400" cy="2971800"/>
          </a:xfrm>
          <a:prstGeom prst="triangle">
            <a:avLst>
              <a:gd name="adj" fmla="val 50000"/>
            </a:avLst>
          </a:prstGeom>
          <a:solidFill>
            <a:srgbClr val="333300"/>
          </a:solidFill>
          <a:ln w="38100">
            <a:solidFill>
              <a:schemeClr val="tx1"/>
            </a:solidFill>
            <a:miter lim="800000"/>
            <a:headEnd type="none" w="sm" len="sm"/>
            <a:tailEnd type="none" w="sm" len="sm"/>
          </a:ln>
          <a:effectLst/>
        </p:spPr>
        <p:txBody>
          <a:bodyPr wrap="none" anchor="ctr"/>
          <a:lstStyle/>
          <a:p>
            <a:pPr algn="ctr"/>
            <a:r>
              <a:rPr lang="en-AU">
                <a:solidFill>
                  <a:srgbClr val="F2F3C5"/>
                </a:solidFill>
                <a:effectLst>
                  <a:outerShdw blurRad="38100" dist="38100" dir="2700000" algn="tl">
                    <a:srgbClr val="000000"/>
                  </a:outerShdw>
                </a:effectLst>
                <a:latin typeface="Arial" pitchFamily="34" charset="0"/>
              </a:rPr>
              <a:t>Political </a:t>
            </a:r>
          </a:p>
          <a:p>
            <a:pPr algn="ctr"/>
            <a:r>
              <a:rPr lang="en-AU">
                <a:solidFill>
                  <a:srgbClr val="F2F3C5"/>
                </a:solidFill>
                <a:effectLst>
                  <a:outerShdw blurRad="38100" dist="38100" dir="2700000" algn="tl">
                    <a:srgbClr val="000000"/>
                  </a:outerShdw>
                </a:effectLst>
                <a:latin typeface="Arial" pitchFamily="34" charset="0"/>
              </a:rPr>
              <a:t>Legal</a:t>
            </a:r>
          </a:p>
          <a:p>
            <a:pPr algn="ctr"/>
            <a:r>
              <a:rPr lang="en-AU">
                <a:solidFill>
                  <a:srgbClr val="F2F3C5"/>
                </a:solidFill>
                <a:effectLst>
                  <a:outerShdw blurRad="38100" dist="38100" dir="2700000" algn="tl">
                    <a:srgbClr val="000000"/>
                  </a:outerShdw>
                </a:effectLst>
                <a:latin typeface="Arial" pitchFamily="34" charset="0"/>
              </a:rPr>
              <a:t>Environment</a:t>
            </a:r>
          </a:p>
        </p:txBody>
      </p:sp>
      <p:sp>
        <p:nvSpPr>
          <p:cNvPr id="224261" name="Rectangle 5"/>
          <p:cNvSpPr>
            <a:spLocks noChangeArrowheads="1"/>
          </p:cNvSpPr>
          <p:nvPr/>
        </p:nvSpPr>
        <p:spPr bwMode="auto">
          <a:xfrm>
            <a:off x="3886200" y="2895600"/>
            <a:ext cx="1828800" cy="838200"/>
          </a:xfrm>
          <a:prstGeom prst="rect">
            <a:avLst/>
          </a:prstGeom>
          <a:solidFill>
            <a:srgbClr val="993300"/>
          </a:solidFill>
          <a:ln w="38100">
            <a:solidFill>
              <a:schemeClr val="tx1"/>
            </a:solidFill>
            <a:miter lim="800000"/>
            <a:headEnd/>
            <a:tailEnd/>
          </a:ln>
          <a:effectLst/>
        </p:spPr>
        <p:txBody>
          <a:bodyPr wrap="none" anchor="ctr"/>
          <a:lstStyle/>
          <a:p>
            <a:pPr algn="ctr"/>
            <a:r>
              <a:rPr lang="en-US">
                <a:solidFill>
                  <a:srgbClr val="FCFEB9"/>
                </a:solidFill>
                <a:effectLst>
                  <a:outerShdw blurRad="38100" dist="38100" dir="2700000" algn="tl">
                    <a:srgbClr val="000000"/>
                  </a:outerShdw>
                </a:effectLst>
                <a:latin typeface="Arial" pitchFamily="34" charset="0"/>
              </a:rPr>
              <a:t>Global</a:t>
            </a:r>
          </a:p>
          <a:p>
            <a:pPr algn="ctr"/>
            <a:r>
              <a:rPr lang="en-US">
                <a:solidFill>
                  <a:srgbClr val="FCFEB9"/>
                </a:solidFill>
                <a:effectLst>
                  <a:outerShdw blurRad="38100" dist="38100" dir="2700000" algn="tl">
                    <a:srgbClr val="000000"/>
                  </a:outerShdw>
                </a:effectLst>
                <a:latin typeface="Arial" pitchFamily="34" charset="0"/>
              </a:rPr>
              <a:t>Trends</a:t>
            </a:r>
          </a:p>
        </p:txBody>
      </p:sp>
      <p:sp>
        <p:nvSpPr>
          <p:cNvPr id="224262" name="Rectangle 6"/>
          <p:cNvSpPr>
            <a:spLocks noChangeArrowheads="1"/>
          </p:cNvSpPr>
          <p:nvPr/>
        </p:nvSpPr>
        <p:spPr bwMode="auto">
          <a:xfrm>
            <a:off x="5791200" y="5562600"/>
            <a:ext cx="1828800" cy="838200"/>
          </a:xfrm>
          <a:prstGeom prst="rect">
            <a:avLst/>
          </a:prstGeom>
          <a:solidFill>
            <a:schemeClr val="tx2"/>
          </a:solidFill>
          <a:ln w="38100">
            <a:solidFill>
              <a:schemeClr val="tx1"/>
            </a:solidFill>
            <a:miter lim="800000"/>
            <a:headEnd/>
            <a:tailEnd/>
          </a:ln>
          <a:effectLst/>
        </p:spPr>
        <p:txBody>
          <a:bodyPr wrap="none" anchor="ctr"/>
          <a:lstStyle/>
          <a:p>
            <a:pPr algn="ctr"/>
            <a:r>
              <a:rPr lang="en-US">
                <a:solidFill>
                  <a:srgbClr val="FCFEB9"/>
                </a:solidFill>
                <a:effectLst>
                  <a:outerShdw blurRad="38100" dist="38100" dir="2700000" algn="tl">
                    <a:srgbClr val="000000"/>
                  </a:outerShdw>
                </a:effectLst>
                <a:latin typeface="Arial" pitchFamily="34" charset="0"/>
              </a:rPr>
              <a:t>Legislation</a:t>
            </a:r>
          </a:p>
        </p:txBody>
      </p:sp>
      <p:sp>
        <p:nvSpPr>
          <p:cNvPr id="224263" name="Rectangle 7"/>
          <p:cNvSpPr>
            <a:spLocks noChangeArrowheads="1"/>
          </p:cNvSpPr>
          <p:nvPr/>
        </p:nvSpPr>
        <p:spPr bwMode="auto">
          <a:xfrm>
            <a:off x="1752600" y="5486400"/>
            <a:ext cx="1828800" cy="838200"/>
          </a:xfrm>
          <a:prstGeom prst="rect">
            <a:avLst/>
          </a:prstGeom>
          <a:solidFill>
            <a:srgbClr val="483B2D"/>
          </a:solidFill>
          <a:ln w="38100">
            <a:solidFill>
              <a:schemeClr val="tx1"/>
            </a:solidFill>
            <a:miter lim="800000"/>
            <a:headEnd/>
            <a:tailEnd/>
          </a:ln>
          <a:effectLst/>
        </p:spPr>
        <p:txBody>
          <a:bodyPr wrap="none" anchor="ctr"/>
          <a:lstStyle/>
          <a:p>
            <a:pPr algn="ctr"/>
            <a:r>
              <a:rPr lang="en-US">
                <a:solidFill>
                  <a:srgbClr val="FCFEB9"/>
                </a:solidFill>
                <a:effectLst>
                  <a:outerShdw blurRad="38100" dist="38100" dir="2700000" algn="tl">
                    <a:srgbClr val="000000"/>
                  </a:outerShdw>
                </a:effectLst>
                <a:latin typeface="Arial" pitchFamily="34" charset="0"/>
              </a:rPr>
              <a:t>Regulation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528" fill="hold" grpId="0" nodeType="afterEffect">
                                  <p:stCondLst>
                                    <p:cond delay="1000"/>
                                  </p:stCondLst>
                                  <p:childTnLst>
                                    <p:set>
                                      <p:cBhvr>
                                        <p:cTn id="6" dur="1" fill="hold">
                                          <p:stCondLst>
                                            <p:cond delay="0"/>
                                          </p:stCondLst>
                                        </p:cTn>
                                        <p:tgtEl>
                                          <p:spTgt spid="224261"/>
                                        </p:tgtEl>
                                        <p:attrNameLst>
                                          <p:attrName>style.visibility</p:attrName>
                                        </p:attrNameLst>
                                      </p:cBhvr>
                                      <p:to>
                                        <p:strVal val="visible"/>
                                      </p:to>
                                    </p:set>
                                    <p:anim calcmode="lin" valueType="num">
                                      <p:cBhvr>
                                        <p:cTn id="7" dur="500" fill="hold"/>
                                        <p:tgtEl>
                                          <p:spTgt spid="224261"/>
                                        </p:tgtEl>
                                        <p:attrNameLst>
                                          <p:attrName>ppt_w</p:attrName>
                                        </p:attrNameLst>
                                      </p:cBhvr>
                                      <p:tavLst>
                                        <p:tav tm="0">
                                          <p:val>
                                            <p:fltVal val="0"/>
                                          </p:val>
                                        </p:tav>
                                        <p:tav tm="100000">
                                          <p:val>
                                            <p:strVal val="#ppt_w"/>
                                          </p:val>
                                        </p:tav>
                                      </p:tavLst>
                                    </p:anim>
                                    <p:anim calcmode="lin" valueType="num">
                                      <p:cBhvr>
                                        <p:cTn id="8" dur="500" fill="hold"/>
                                        <p:tgtEl>
                                          <p:spTgt spid="224261"/>
                                        </p:tgtEl>
                                        <p:attrNameLst>
                                          <p:attrName>ppt_h</p:attrName>
                                        </p:attrNameLst>
                                      </p:cBhvr>
                                      <p:tavLst>
                                        <p:tav tm="0">
                                          <p:val>
                                            <p:fltVal val="0"/>
                                          </p:val>
                                        </p:tav>
                                        <p:tav tm="100000">
                                          <p:val>
                                            <p:strVal val="#ppt_h"/>
                                          </p:val>
                                        </p:tav>
                                      </p:tavLst>
                                    </p:anim>
                                    <p:anim calcmode="lin" valueType="num">
                                      <p:cBhvr>
                                        <p:cTn id="9" dur="500" fill="hold"/>
                                        <p:tgtEl>
                                          <p:spTgt spid="224261"/>
                                        </p:tgtEl>
                                        <p:attrNameLst>
                                          <p:attrName>ppt_x</p:attrName>
                                        </p:attrNameLst>
                                      </p:cBhvr>
                                      <p:tavLst>
                                        <p:tav tm="0">
                                          <p:val>
                                            <p:fltVal val="0.5"/>
                                          </p:val>
                                        </p:tav>
                                        <p:tav tm="100000">
                                          <p:val>
                                            <p:strVal val="#ppt_x"/>
                                          </p:val>
                                        </p:tav>
                                      </p:tavLst>
                                    </p:anim>
                                    <p:anim calcmode="lin" valueType="num">
                                      <p:cBhvr>
                                        <p:cTn id="10" dur="500" fill="hold"/>
                                        <p:tgtEl>
                                          <p:spTgt spid="224261"/>
                                        </p:tgtEl>
                                        <p:attrNameLst>
                                          <p:attrName>ppt_y</p:attrName>
                                        </p:attrNameLst>
                                      </p:cBhvr>
                                      <p:tavLst>
                                        <p:tav tm="0">
                                          <p:val>
                                            <p:fltVal val="0.5"/>
                                          </p:val>
                                        </p:tav>
                                        <p:tav tm="100000">
                                          <p:val>
                                            <p:strVal val="#ppt_y"/>
                                          </p:val>
                                        </p:tav>
                                      </p:tavLst>
                                    </p:anim>
                                  </p:childTnLst>
                                </p:cTn>
                              </p:par>
                            </p:childTnLst>
                          </p:cTn>
                        </p:par>
                        <p:par>
                          <p:cTn id="11" fill="hold">
                            <p:stCondLst>
                              <p:cond delay="1500"/>
                            </p:stCondLst>
                            <p:childTnLst>
                              <p:par>
                                <p:cTn id="12" presetID="23" presetClass="entr" presetSubtype="528" fill="hold" grpId="0" nodeType="afterEffect">
                                  <p:stCondLst>
                                    <p:cond delay="1000"/>
                                  </p:stCondLst>
                                  <p:childTnLst>
                                    <p:set>
                                      <p:cBhvr>
                                        <p:cTn id="13" dur="1" fill="hold">
                                          <p:stCondLst>
                                            <p:cond delay="0"/>
                                          </p:stCondLst>
                                        </p:cTn>
                                        <p:tgtEl>
                                          <p:spTgt spid="224262"/>
                                        </p:tgtEl>
                                        <p:attrNameLst>
                                          <p:attrName>style.visibility</p:attrName>
                                        </p:attrNameLst>
                                      </p:cBhvr>
                                      <p:to>
                                        <p:strVal val="visible"/>
                                      </p:to>
                                    </p:set>
                                    <p:anim calcmode="lin" valueType="num">
                                      <p:cBhvr>
                                        <p:cTn id="14" dur="500" fill="hold"/>
                                        <p:tgtEl>
                                          <p:spTgt spid="224262"/>
                                        </p:tgtEl>
                                        <p:attrNameLst>
                                          <p:attrName>ppt_w</p:attrName>
                                        </p:attrNameLst>
                                      </p:cBhvr>
                                      <p:tavLst>
                                        <p:tav tm="0">
                                          <p:val>
                                            <p:fltVal val="0"/>
                                          </p:val>
                                        </p:tav>
                                        <p:tav tm="100000">
                                          <p:val>
                                            <p:strVal val="#ppt_w"/>
                                          </p:val>
                                        </p:tav>
                                      </p:tavLst>
                                    </p:anim>
                                    <p:anim calcmode="lin" valueType="num">
                                      <p:cBhvr>
                                        <p:cTn id="15" dur="500" fill="hold"/>
                                        <p:tgtEl>
                                          <p:spTgt spid="224262"/>
                                        </p:tgtEl>
                                        <p:attrNameLst>
                                          <p:attrName>ppt_h</p:attrName>
                                        </p:attrNameLst>
                                      </p:cBhvr>
                                      <p:tavLst>
                                        <p:tav tm="0">
                                          <p:val>
                                            <p:fltVal val="0"/>
                                          </p:val>
                                        </p:tav>
                                        <p:tav tm="100000">
                                          <p:val>
                                            <p:strVal val="#ppt_h"/>
                                          </p:val>
                                        </p:tav>
                                      </p:tavLst>
                                    </p:anim>
                                    <p:anim calcmode="lin" valueType="num">
                                      <p:cBhvr>
                                        <p:cTn id="16" dur="500" fill="hold"/>
                                        <p:tgtEl>
                                          <p:spTgt spid="224262"/>
                                        </p:tgtEl>
                                        <p:attrNameLst>
                                          <p:attrName>ppt_x</p:attrName>
                                        </p:attrNameLst>
                                      </p:cBhvr>
                                      <p:tavLst>
                                        <p:tav tm="0">
                                          <p:val>
                                            <p:fltVal val="0.5"/>
                                          </p:val>
                                        </p:tav>
                                        <p:tav tm="100000">
                                          <p:val>
                                            <p:strVal val="#ppt_x"/>
                                          </p:val>
                                        </p:tav>
                                      </p:tavLst>
                                    </p:anim>
                                    <p:anim calcmode="lin" valueType="num">
                                      <p:cBhvr>
                                        <p:cTn id="17" dur="500" fill="hold"/>
                                        <p:tgtEl>
                                          <p:spTgt spid="224262"/>
                                        </p:tgtEl>
                                        <p:attrNameLst>
                                          <p:attrName>ppt_y</p:attrName>
                                        </p:attrNameLst>
                                      </p:cBhvr>
                                      <p:tavLst>
                                        <p:tav tm="0">
                                          <p:val>
                                            <p:fltVal val="0.5"/>
                                          </p:val>
                                        </p:tav>
                                        <p:tav tm="100000">
                                          <p:val>
                                            <p:strVal val="#ppt_y"/>
                                          </p:val>
                                        </p:tav>
                                      </p:tavLst>
                                    </p:anim>
                                  </p:childTnLst>
                                </p:cTn>
                              </p:par>
                            </p:childTnLst>
                          </p:cTn>
                        </p:par>
                        <p:par>
                          <p:cTn id="18" fill="hold">
                            <p:stCondLst>
                              <p:cond delay="3000"/>
                            </p:stCondLst>
                            <p:childTnLst>
                              <p:par>
                                <p:cTn id="19" presetID="23" presetClass="entr" presetSubtype="528" fill="hold" grpId="0" nodeType="afterEffect">
                                  <p:stCondLst>
                                    <p:cond delay="1000"/>
                                  </p:stCondLst>
                                  <p:childTnLst>
                                    <p:set>
                                      <p:cBhvr>
                                        <p:cTn id="20" dur="1" fill="hold">
                                          <p:stCondLst>
                                            <p:cond delay="0"/>
                                          </p:stCondLst>
                                        </p:cTn>
                                        <p:tgtEl>
                                          <p:spTgt spid="224263"/>
                                        </p:tgtEl>
                                        <p:attrNameLst>
                                          <p:attrName>style.visibility</p:attrName>
                                        </p:attrNameLst>
                                      </p:cBhvr>
                                      <p:to>
                                        <p:strVal val="visible"/>
                                      </p:to>
                                    </p:set>
                                    <p:anim calcmode="lin" valueType="num">
                                      <p:cBhvr>
                                        <p:cTn id="21" dur="500" fill="hold"/>
                                        <p:tgtEl>
                                          <p:spTgt spid="224263"/>
                                        </p:tgtEl>
                                        <p:attrNameLst>
                                          <p:attrName>ppt_w</p:attrName>
                                        </p:attrNameLst>
                                      </p:cBhvr>
                                      <p:tavLst>
                                        <p:tav tm="0">
                                          <p:val>
                                            <p:fltVal val="0"/>
                                          </p:val>
                                        </p:tav>
                                        <p:tav tm="100000">
                                          <p:val>
                                            <p:strVal val="#ppt_w"/>
                                          </p:val>
                                        </p:tav>
                                      </p:tavLst>
                                    </p:anim>
                                    <p:anim calcmode="lin" valueType="num">
                                      <p:cBhvr>
                                        <p:cTn id="22" dur="500" fill="hold"/>
                                        <p:tgtEl>
                                          <p:spTgt spid="224263"/>
                                        </p:tgtEl>
                                        <p:attrNameLst>
                                          <p:attrName>ppt_h</p:attrName>
                                        </p:attrNameLst>
                                      </p:cBhvr>
                                      <p:tavLst>
                                        <p:tav tm="0">
                                          <p:val>
                                            <p:fltVal val="0"/>
                                          </p:val>
                                        </p:tav>
                                        <p:tav tm="100000">
                                          <p:val>
                                            <p:strVal val="#ppt_h"/>
                                          </p:val>
                                        </p:tav>
                                      </p:tavLst>
                                    </p:anim>
                                    <p:anim calcmode="lin" valueType="num">
                                      <p:cBhvr>
                                        <p:cTn id="23" dur="500" fill="hold"/>
                                        <p:tgtEl>
                                          <p:spTgt spid="224263"/>
                                        </p:tgtEl>
                                        <p:attrNameLst>
                                          <p:attrName>ppt_x</p:attrName>
                                        </p:attrNameLst>
                                      </p:cBhvr>
                                      <p:tavLst>
                                        <p:tav tm="0">
                                          <p:val>
                                            <p:fltVal val="0.5"/>
                                          </p:val>
                                        </p:tav>
                                        <p:tav tm="100000">
                                          <p:val>
                                            <p:strVal val="#ppt_x"/>
                                          </p:val>
                                        </p:tav>
                                      </p:tavLst>
                                    </p:anim>
                                    <p:anim calcmode="lin" valueType="num">
                                      <p:cBhvr>
                                        <p:cTn id="24" dur="500" fill="hold"/>
                                        <p:tgtEl>
                                          <p:spTgt spid="224263"/>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4261" grpId="0" animBg="1" autoUpdateAnimBg="0"/>
      <p:bldP spid="224262" grpId="0" animBg="1" autoUpdateAnimBg="0"/>
      <p:bldP spid="224263" grpId="0" animBg="1" autoUpdateAnimBg="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2"/>
          <p:cNvSpPr>
            <a:spLocks noGrp="1" noChangeArrowheads="1"/>
          </p:cNvSpPr>
          <p:nvPr>
            <p:ph type="title"/>
          </p:nvPr>
        </p:nvSpPr>
        <p:spPr>
          <a:xfrm>
            <a:off x="457200" y="332656"/>
            <a:ext cx="8229600" cy="1143000"/>
          </a:xfrm>
        </p:spPr>
        <p:txBody>
          <a:bodyPr/>
          <a:lstStyle/>
          <a:p>
            <a:r>
              <a:rPr lang="en-US" dirty="0"/>
              <a:t>Global Political Trends</a:t>
            </a:r>
          </a:p>
        </p:txBody>
      </p:sp>
      <p:sp>
        <p:nvSpPr>
          <p:cNvPr id="225283" name="Rectangle 3"/>
          <p:cNvSpPr>
            <a:spLocks noGrp="1" noChangeArrowheads="1"/>
          </p:cNvSpPr>
          <p:nvPr>
            <p:ph type="body" idx="1"/>
          </p:nvPr>
        </p:nvSpPr>
        <p:spPr>
          <a:xfrm>
            <a:off x="990600" y="1600200"/>
            <a:ext cx="7848600" cy="4495800"/>
          </a:xfrm>
        </p:spPr>
        <p:txBody>
          <a:bodyPr>
            <a:normAutofit/>
          </a:bodyPr>
          <a:lstStyle/>
          <a:p>
            <a:r>
              <a:rPr lang="en-US"/>
              <a:t>In today’s world economy, international political events greatly affect marketing activities. For example the impact of the war on terrorism on the travel and security industries.</a:t>
            </a:r>
          </a:p>
          <a:p>
            <a:r>
              <a:rPr lang="en-US"/>
              <a:t>A second important political trend is movement toward free trade and away from protectionism. Studies show that countries with the freest trade have the highest GDP growth.</a:t>
            </a:r>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0" name="Rectangle 2"/>
          <p:cNvSpPr>
            <a:spLocks noGrp="1" noChangeArrowheads="1"/>
          </p:cNvSpPr>
          <p:nvPr>
            <p:ph type="title"/>
          </p:nvPr>
        </p:nvSpPr>
        <p:spPr>
          <a:xfrm>
            <a:off x="457200" y="476672"/>
            <a:ext cx="8229600" cy="1143000"/>
          </a:xfrm>
        </p:spPr>
        <p:txBody>
          <a:bodyPr/>
          <a:lstStyle/>
          <a:p>
            <a:r>
              <a:rPr lang="en-US" dirty="0"/>
              <a:t>The Technological Environment</a:t>
            </a:r>
          </a:p>
        </p:txBody>
      </p:sp>
      <p:sp>
        <p:nvSpPr>
          <p:cNvPr id="237571" name="Rectangle 3"/>
          <p:cNvSpPr>
            <a:spLocks noGrp="1" noChangeArrowheads="1"/>
          </p:cNvSpPr>
          <p:nvPr>
            <p:ph type="body" sz="half" idx="1"/>
          </p:nvPr>
        </p:nvSpPr>
        <p:spPr>
          <a:xfrm>
            <a:off x="990600" y="1600200"/>
            <a:ext cx="7467600" cy="4800600"/>
          </a:xfrm>
        </p:spPr>
        <p:txBody>
          <a:bodyPr/>
          <a:lstStyle/>
          <a:p>
            <a:r>
              <a:rPr lang="en-US"/>
              <a:t>The </a:t>
            </a:r>
            <a:r>
              <a:rPr lang="en-US" b="1"/>
              <a:t>technological environment </a:t>
            </a:r>
            <a:r>
              <a:rPr lang="en-US"/>
              <a:t>includes factors and trends related to innovations that affect the development of new products or the marketing process. </a:t>
            </a:r>
          </a:p>
          <a:p>
            <a:r>
              <a:rPr lang="en-US"/>
              <a:t>These technological trends can provide opportunities for new product development, affect how marketing activities are performed, or both.</a:t>
            </a:r>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94" name="Rectangle 2"/>
          <p:cNvSpPr>
            <a:spLocks noGrp="1" noChangeArrowheads="1"/>
          </p:cNvSpPr>
          <p:nvPr>
            <p:ph type="title"/>
          </p:nvPr>
        </p:nvSpPr>
        <p:spPr>
          <a:xfrm>
            <a:off x="457200" y="44624"/>
            <a:ext cx="8229600" cy="1143000"/>
          </a:xfrm>
        </p:spPr>
        <p:txBody>
          <a:bodyPr/>
          <a:lstStyle/>
          <a:p>
            <a:r>
              <a:rPr lang="en-US" dirty="0"/>
              <a:t>The Competitive Environment</a:t>
            </a:r>
          </a:p>
        </p:txBody>
      </p:sp>
      <p:sp>
        <p:nvSpPr>
          <p:cNvPr id="238595" name="Rectangle 3"/>
          <p:cNvSpPr>
            <a:spLocks noGrp="1" noChangeArrowheads="1"/>
          </p:cNvSpPr>
          <p:nvPr>
            <p:ph type="body" idx="1"/>
          </p:nvPr>
        </p:nvSpPr>
        <p:spPr>
          <a:xfrm>
            <a:off x="990600" y="1143000"/>
            <a:ext cx="7620000" cy="4495800"/>
          </a:xfrm>
        </p:spPr>
        <p:txBody>
          <a:bodyPr/>
          <a:lstStyle/>
          <a:p>
            <a:r>
              <a:rPr lang="en-US" dirty="0"/>
              <a:t>The </a:t>
            </a:r>
            <a:r>
              <a:rPr lang="en-US" b="1" dirty="0"/>
              <a:t>competitive environment </a:t>
            </a:r>
            <a:r>
              <a:rPr lang="en-US" dirty="0"/>
              <a:t>consists of all the organizations that attempt to serve similar customers</a:t>
            </a:r>
            <a:r>
              <a:rPr lang="en-US" dirty="0" smtClean="0"/>
              <a:t>.</a:t>
            </a:r>
          </a:p>
          <a:p>
            <a:endParaRPr lang="en-US" dirty="0"/>
          </a:p>
          <a:p>
            <a:endParaRPr lang="en-US" dirty="0"/>
          </a:p>
        </p:txBody>
      </p:sp>
      <p:sp>
        <p:nvSpPr>
          <p:cNvPr id="238596" name="Rectangle 4"/>
          <p:cNvSpPr>
            <a:spLocks noChangeArrowheads="1"/>
          </p:cNvSpPr>
          <p:nvPr/>
        </p:nvSpPr>
        <p:spPr bwMode="auto">
          <a:xfrm>
            <a:off x="1066800" y="4665663"/>
            <a:ext cx="2209800" cy="984250"/>
          </a:xfrm>
          <a:prstGeom prst="rect">
            <a:avLst/>
          </a:prstGeom>
          <a:solidFill>
            <a:srgbClr val="821909"/>
          </a:solidFill>
          <a:ln w="28575">
            <a:solidFill>
              <a:schemeClr val="tx1"/>
            </a:solidFill>
            <a:miter lim="800000"/>
            <a:headEnd/>
            <a:tailEnd/>
          </a:ln>
          <a:effectLst/>
        </p:spPr>
        <p:txBody>
          <a:bodyPr anchor="ctr"/>
          <a:lstStyle/>
          <a:p>
            <a:pPr algn="ctr"/>
            <a:r>
              <a:rPr lang="en-AU">
                <a:solidFill>
                  <a:srgbClr val="D7D769"/>
                </a:solidFill>
                <a:effectLst>
                  <a:outerShdw blurRad="38100" dist="38100" dir="2700000" algn="tl">
                    <a:srgbClr val="000000"/>
                  </a:outerShdw>
                </a:effectLst>
                <a:latin typeface="Arial" pitchFamily="34" charset="0"/>
              </a:rPr>
              <a:t>Product Competitors</a:t>
            </a:r>
          </a:p>
        </p:txBody>
      </p:sp>
      <p:sp>
        <p:nvSpPr>
          <p:cNvPr id="238597" name="Rectangle 5"/>
          <p:cNvSpPr>
            <a:spLocks noChangeArrowheads="1"/>
          </p:cNvSpPr>
          <p:nvPr/>
        </p:nvSpPr>
        <p:spPr bwMode="auto">
          <a:xfrm>
            <a:off x="3276600" y="4665663"/>
            <a:ext cx="5334000" cy="1582737"/>
          </a:xfrm>
          <a:prstGeom prst="rect">
            <a:avLst/>
          </a:prstGeom>
          <a:solidFill>
            <a:srgbClr val="BDB19B"/>
          </a:solidFill>
          <a:ln w="28575">
            <a:solidFill>
              <a:schemeClr val="tx1"/>
            </a:solidFill>
            <a:miter lim="800000"/>
            <a:headEnd/>
            <a:tailEnd/>
          </a:ln>
          <a:effectLst/>
        </p:spPr>
        <p:txBody>
          <a:bodyPr lIns="126000" anchor="ctr"/>
          <a:lstStyle/>
          <a:p>
            <a:pPr marL="107950"/>
            <a:r>
              <a:rPr lang="en-US" sz="2000">
                <a:latin typeface="Arial" pitchFamily="34" charset="0"/>
              </a:rPr>
              <a:t>Offer different types of products to satisfy the same general need. Domino’s Pizza, McDonald’s, and Kentucky Fried Chicken are product competitors.</a:t>
            </a:r>
          </a:p>
        </p:txBody>
      </p:sp>
      <p:sp>
        <p:nvSpPr>
          <p:cNvPr id="238598" name="Rectangle 6"/>
          <p:cNvSpPr>
            <a:spLocks noChangeArrowheads="1"/>
          </p:cNvSpPr>
          <p:nvPr/>
        </p:nvSpPr>
        <p:spPr bwMode="auto">
          <a:xfrm>
            <a:off x="1066800" y="2590800"/>
            <a:ext cx="2209800" cy="914400"/>
          </a:xfrm>
          <a:prstGeom prst="rect">
            <a:avLst/>
          </a:prstGeom>
          <a:solidFill>
            <a:srgbClr val="263340"/>
          </a:solidFill>
          <a:ln w="28575">
            <a:solidFill>
              <a:schemeClr val="tx1"/>
            </a:solidFill>
            <a:miter lim="800000"/>
            <a:headEnd/>
            <a:tailEnd/>
          </a:ln>
          <a:effectLst/>
        </p:spPr>
        <p:txBody>
          <a:bodyPr anchor="ctr"/>
          <a:lstStyle/>
          <a:p>
            <a:pPr algn="ctr"/>
            <a:r>
              <a:rPr lang="en-AU">
                <a:solidFill>
                  <a:srgbClr val="D7D769"/>
                </a:solidFill>
                <a:effectLst>
                  <a:outerShdw blurRad="38100" dist="38100" dir="2700000" algn="tl">
                    <a:srgbClr val="000000"/>
                  </a:outerShdw>
                </a:effectLst>
                <a:latin typeface="Arial" pitchFamily="34" charset="0"/>
              </a:rPr>
              <a:t>Brand Competitors</a:t>
            </a:r>
          </a:p>
        </p:txBody>
      </p:sp>
      <p:sp>
        <p:nvSpPr>
          <p:cNvPr id="238599" name="Rectangle 7"/>
          <p:cNvSpPr>
            <a:spLocks noChangeArrowheads="1"/>
          </p:cNvSpPr>
          <p:nvPr/>
        </p:nvSpPr>
        <p:spPr bwMode="auto">
          <a:xfrm>
            <a:off x="3276600" y="2590800"/>
            <a:ext cx="5334000" cy="1905000"/>
          </a:xfrm>
          <a:prstGeom prst="rect">
            <a:avLst/>
          </a:prstGeom>
          <a:solidFill>
            <a:srgbClr val="5F9BB2"/>
          </a:solidFill>
          <a:ln w="28575">
            <a:solidFill>
              <a:schemeClr val="tx1"/>
            </a:solidFill>
            <a:miter lim="800000"/>
            <a:headEnd/>
            <a:tailEnd/>
          </a:ln>
          <a:effectLst/>
        </p:spPr>
        <p:txBody>
          <a:bodyPr lIns="126000" anchor="ctr"/>
          <a:lstStyle/>
          <a:p>
            <a:pPr marL="107950"/>
            <a:r>
              <a:rPr lang="en-US" sz="2000" dirty="0">
                <a:latin typeface="Arial" pitchFamily="34" charset="0"/>
              </a:rPr>
              <a:t>The most direct competition, offering the same types of products as competing firms. For example, Nike is a brand competitor of Reebok as both companies manufacture shoes.</a:t>
            </a:r>
            <a:endParaRPr lang="en-AU" sz="2000" dirty="0">
              <a:latin typeface="Arial"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48696" presetClass="entr" presetSubtype="208990520" fill="hold" grpId="0" nodeType="afterEffect">
                                  <p:stCondLst>
                                    <p:cond delay="0"/>
                                  </p:stCondLst>
                                  <p:childTnLst>
                                    <p:set>
                                      <p:cBhvr>
                                        <p:cTn id="6" dur="1" fill="hold">
                                          <p:stCondLst>
                                            <p:cond delay="499"/>
                                          </p:stCondLst>
                                        </p:cTn>
                                        <p:tgtEl>
                                          <p:spTgt spid="238598"/>
                                        </p:tgtEl>
                                        <p:attrNameLst>
                                          <p:attrName>style.visibility</p:attrName>
                                        </p:attrNameLst>
                                      </p:cBhvr>
                                      <p:to>
                                        <p:strVal val="visible"/>
                                      </p:to>
                                    </p:set>
                                  </p:childTnLst>
                                </p:cTn>
                              </p:par>
                            </p:childTnLst>
                          </p:cTn>
                        </p:par>
                        <p:par>
                          <p:cTn id="7" fill="hold">
                            <p:stCondLst>
                              <p:cond delay="500"/>
                            </p:stCondLst>
                            <p:childTnLst>
                              <p:par>
                                <p:cTn id="8" presetID="12" presetClass="entr" presetSubtype="8" fill="hold" grpId="0" nodeType="afterEffect">
                                  <p:stCondLst>
                                    <p:cond delay="0"/>
                                  </p:stCondLst>
                                  <p:childTnLst>
                                    <p:set>
                                      <p:cBhvr>
                                        <p:cTn id="9" dur="1" fill="hold">
                                          <p:stCondLst>
                                            <p:cond delay="0"/>
                                          </p:stCondLst>
                                        </p:cTn>
                                        <p:tgtEl>
                                          <p:spTgt spid="238599"/>
                                        </p:tgtEl>
                                        <p:attrNameLst>
                                          <p:attrName>style.visibility</p:attrName>
                                        </p:attrNameLst>
                                      </p:cBhvr>
                                      <p:to>
                                        <p:strVal val="visible"/>
                                      </p:to>
                                    </p:set>
                                    <p:animEffect transition="in" filter="slide(fromLeft)">
                                      <p:cBhvr>
                                        <p:cTn id="10" dur="500"/>
                                        <p:tgtEl>
                                          <p:spTgt spid="238599"/>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238596"/>
                                        </p:tgtEl>
                                        <p:attrNameLst>
                                          <p:attrName>style.visibility</p:attrName>
                                        </p:attrNameLst>
                                      </p:cBhvr>
                                      <p:to>
                                        <p:strVal val="visible"/>
                                      </p:to>
                                    </p:set>
                                    <p:anim calcmode="lin" valueType="num">
                                      <p:cBhvr additive="base">
                                        <p:cTn id="15" dur="500" fill="hold"/>
                                        <p:tgtEl>
                                          <p:spTgt spid="238596"/>
                                        </p:tgtEl>
                                        <p:attrNameLst>
                                          <p:attrName>ppt_x</p:attrName>
                                        </p:attrNameLst>
                                      </p:cBhvr>
                                      <p:tavLst>
                                        <p:tav tm="0">
                                          <p:val>
                                            <p:strVal val="#ppt_x"/>
                                          </p:val>
                                        </p:tav>
                                        <p:tav tm="100000">
                                          <p:val>
                                            <p:strVal val="#ppt_x"/>
                                          </p:val>
                                        </p:tav>
                                      </p:tavLst>
                                    </p:anim>
                                    <p:anim calcmode="lin" valueType="num">
                                      <p:cBhvr additive="base">
                                        <p:cTn id="16" dur="500" fill="hold"/>
                                        <p:tgtEl>
                                          <p:spTgt spid="238596"/>
                                        </p:tgtEl>
                                        <p:attrNameLst>
                                          <p:attrName>ppt_y</p:attrName>
                                        </p:attrNameLst>
                                      </p:cBhvr>
                                      <p:tavLst>
                                        <p:tav tm="0">
                                          <p:val>
                                            <p:strVal val="1+#ppt_h/2"/>
                                          </p:val>
                                        </p:tav>
                                        <p:tav tm="100000">
                                          <p:val>
                                            <p:strVal val="#ppt_y"/>
                                          </p:val>
                                        </p:tav>
                                      </p:tavLst>
                                    </p:anim>
                                  </p:childTnLst>
                                </p:cTn>
                              </p:par>
                            </p:childTnLst>
                          </p:cTn>
                        </p:par>
                        <p:par>
                          <p:cTn id="17" fill="hold">
                            <p:stCondLst>
                              <p:cond delay="500"/>
                            </p:stCondLst>
                            <p:childTnLst>
                              <p:par>
                                <p:cTn id="18" presetID="12" presetClass="entr" presetSubtype="8" fill="hold" grpId="0" nodeType="afterEffect">
                                  <p:stCondLst>
                                    <p:cond delay="0"/>
                                  </p:stCondLst>
                                  <p:childTnLst>
                                    <p:set>
                                      <p:cBhvr>
                                        <p:cTn id="19" dur="1" fill="hold">
                                          <p:stCondLst>
                                            <p:cond delay="0"/>
                                          </p:stCondLst>
                                        </p:cTn>
                                        <p:tgtEl>
                                          <p:spTgt spid="238597"/>
                                        </p:tgtEl>
                                        <p:attrNameLst>
                                          <p:attrName>style.visibility</p:attrName>
                                        </p:attrNameLst>
                                      </p:cBhvr>
                                      <p:to>
                                        <p:strVal val="visible"/>
                                      </p:to>
                                    </p:set>
                                    <p:animEffect transition="in" filter="slide(fromLeft)">
                                      <p:cBhvr>
                                        <p:cTn id="20" dur="500"/>
                                        <p:tgtEl>
                                          <p:spTgt spid="2385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8596" grpId="0" animBg="1" autoUpdateAnimBg="0"/>
      <p:bldP spid="238597" grpId="0" animBg="1" autoUpdateAnimBg="0"/>
      <p:bldP spid="238598" grpId="0" animBg="1" autoUpdateAnimBg="0"/>
      <p:bldP spid="238599" grpId="0" animBg="1" autoUpdateAnimBg="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Rectangle 2"/>
          <p:cNvSpPr>
            <a:spLocks noGrp="1" noChangeArrowheads="1"/>
          </p:cNvSpPr>
          <p:nvPr>
            <p:ph type="title"/>
          </p:nvPr>
        </p:nvSpPr>
        <p:spPr>
          <a:xfrm>
            <a:off x="457200" y="-27384"/>
            <a:ext cx="8229600" cy="1143000"/>
          </a:xfrm>
        </p:spPr>
        <p:txBody>
          <a:bodyPr/>
          <a:lstStyle/>
          <a:p>
            <a:r>
              <a:rPr lang="en-US" dirty="0"/>
              <a:t>The Institutional Environment</a:t>
            </a:r>
          </a:p>
        </p:txBody>
      </p:sp>
      <p:sp>
        <p:nvSpPr>
          <p:cNvPr id="239619" name="Rectangle 3"/>
          <p:cNvSpPr>
            <a:spLocks noGrp="1" noChangeArrowheads="1"/>
          </p:cNvSpPr>
          <p:nvPr>
            <p:ph type="body" idx="1"/>
          </p:nvPr>
        </p:nvSpPr>
        <p:spPr>
          <a:xfrm>
            <a:off x="990600" y="1219200"/>
            <a:ext cx="7620000" cy="1447800"/>
          </a:xfrm>
        </p:spPr>
        <p:txBody>
          <a:bodyPr>
            <a:normAutofit/>
          </a:bodyPr>
          <a:lstStyle/>
          <a:p>
            <a:r>
              <a:rPr lang="en-US"/>
              <a:t>The </a:t>
            </a:r>
            <a:r>
              <a:rPr lang="en-US" b="1"/>
              <a:t>institutional environment </a:t>
            </a:r>
            <a:r>
              <a:rPr lang="en-US"/>
              <a:t>consists of all the organizations involved in marketing products and services. </a:t>
            </a:r>
          </a:p>
          <a:p>
            <a:endParaRPr lang="en-US"/>
          </a:p>
        </p:txBody>
      </p:sp>
      <p:sp>
        <p:nvSpPr>
          <p:cNvPr id="239620" name="Rectangle 4"/>
          <p:cNvSpPr>
            <a:spLocks noChangeArrowheads="1"/>
          </p:cNvSpPr>
          <p:nvPr/>
        </p:nvSpPr>
        <p:spPr bwMode="auto">
          <a:xfrm>
            <a:off x="1447800" y="2819400"/>
            <a:ext cx="2819400" cy="1066800"/>
          </a:xfrm>
          <a:prstGeom prst="rect">
            <a:avLst/>
          </a:prstGeom>
          <a:solidFill>
            <a:srgbClr val="263340"/>
          </a:solidFill>
          <a:ln w="28575">
            <a:solidFill>
              <a:schemeClr val="tx1"/>
            </a:solidFill>
            <a:miter lim="800000"/>
            <a:headEnd/>
            <a:tailEnd/>
          </a:ln>
          <a:effectLst/>
        </p:spPr>
        <p:txBody>
          <a:bodyPr anchor="ctr"/>
          <a:lstStyle/>
          <a:p>
            <a:pPr algn="ctr"/>
            <a:r>
              <a:rPr lang="en-AU" sz="2800">
                <a:solidFill>
                  <a:srgbClr val="FFF9B6"/>
                </a:solidFill>
                <a:effectLst>
                  <a:outerShdw blurRad="38100" dist="38100" dir="2700000" algn="tl">
                    <a:srgbClr val="000000"/>
                  </a:outerShdw>
                </a:effectLst>
                <a:latin typeface="Arial" pitchFamily="34" charset="0"/>
              </a:rPr>
              <a:t>Market Research Firms</a:t>
            </a:r>
          </a:p>
        </p:txBody>
      </p:sp>
      <p:sp>
        <p:nvSpPr>
          <p:cNvPr id="239621" name="Rectangle 5"/>
          <p:cNvSpPr>
            <a:spLocks noChangeArrowheads="1"/>
          </p:cNvSpPr>
          <p:nvPr/>
        </p:nvSpPr>
        <p:spPr bwMode="auto">
          <a:xfrm>
            <a:off x="1447800" y="4038600"/>
            <a:ext cx="2819400" cy="1066800"/>
          </a:xfrm>
          <a:prstGeom prst="rect">
            <a:avLst/>
          </a:prstGeom>
          <a:solidFill>
            <a:srgbClr val="5A3606"/>
          </a:solidFill>
          <a:ln w="28575">
            <a:solidFill>
              <a:schemeClr val="tx1"/>
            </a:solidFill>
            <a:miter lim="800000"/>
            <a:headEnd/>
            <a:tailEnd/>
          </a:ln>
          <a:effectLst/>
        </p:spPr>
        <p:txBody>
          <a:bodyPr anchor="ctr"/>
          <a:lstStyle/>
          <a:p>
            <a:pPr algn="ctr"/>
            <a:r>
              <a:rPr lang="en-AU" sz="2800">
                <a:solidFill>
                  <a:srgbClr val="FFF9B6"/>
                </a:solidFill>
                <a:effectLst>
                  <a:outerShdw blurRad="38100" dist="38100" dir="2700000" algn="tl">
                    <a:srgbClr val="000000"/>
                  </a:outerShdw>
                </a:effectLst>
                <a:latin typeface="Arial" pitchFamily="34" charset="0"/>
              </a:rPr>
              <a:t>Advertising</a:t>
            </a:r>
          </a:p>
        </p:txBody>
      </p:sp>
      <p:sp>
        <p:nvSpPr>
          <p:cNvPr id="239622" name="Rectangle 6"/>
          <p:cNvSpPr>
            <a:spLocks noChangeArrowheads="1"/>
          </p:cNvSpPr>
          <p:nvPr/>
        </p:nvSpPr>
        <p:spPr bwMode="auto">
          <a:xfrm>
            <a:off x="1447800" y="5257800"/>
            <a:ext cx="2819400" cy="1066800"/>
          </a:xfrm>
          <a:prstGeom prst="rect">
            <a:avLst/>
          </a:prstGeom>
          <a:solidFill>
            <a:schemeClr val="accent2"/>
          </a:solidFill>
          <a:ln w="28575">
            <a:solidFill>
              <a:schemeClr val="tx1"/>
            </a:solidFill>
            <a:miter lim="800000"/>
            <a:headEnd/>
            <a:tailEnd/>
          </a:ln>
          <a:effectLst/>
        </p:spPr>
        <p:txBody>
          <a:bodyPr anchor="ctr"/>
          <a:lstStyle/>
          <a:p>
            <a:pPr algn="ctr"/>
            <a:r>
              <a:rPr lang="en-AU" sz="2800">
                <a:solidFill>
                  <a:srgbClr val="FFF9B6"/>
                </a:solidFill>
                <a:effectLst>
                  <a:outerShdw blurRad="38100" dist="38100" dir="2700000" algn="tl">
                    <a:srgbClr val="000000"/>
                  </a:outerShdw>
                </a:effectLst>
                <a:latin typeface="Arial" pitchFamily="34" charset="0"/>
              </a:rPr>
              <a:t>Wholesalers</a:t>
            </a:r>
          </a:p>
        </p:txBody>
      </p:sp>
      <p:sp>
        <p:nvSpPr>
          <p:cNvPr id="239623" name="Rectangle 7"/>
          <p:cNvSpPr>
            <a:spLocks noChangeArrowheads="1"/>
          </p:cNvSpPr>
          <p:nvPr/>
        </p:nvSpPr>
        <p:spPr bwMode="auto">
          <a:xfrm>
            <a:off x="4876800" y="2819400"/>
            <a:ext cx="2819400" cy="1066800"/>
          </a:xfrm>
          <a:prstGeom prst="rect">
            <a:avLst/>
          </a:prstGeom>
          <a:solidFill>
            <a:srgbClr val="7F1808"/>
          </a:solidFill>
          <a:ln w="28575">
            <a:solidFill>
              <a:schemeClr val="tx1"/>
            </a:solidFill>
            <a:miter lim="800000"/>
            <a:headEnd/>
            <a:tailEnd/>
          </a:ln>
          <a:effectLst/>
        </p:spPr>
        <p:txBody>
          <a:bodyPr anchor="ctr"/>
          <a:lstStyle/>
          <a:p>
            <a:pPr algn="ctr"/>
            <a:r>
              <a:rPr lang="en-AU" sz="2800">
                <a:solidFill>
                  <a:srgbClr val="FFF9B6"/>
                </a:solidFill>
                <a:effectLst>
                  <a:outerShdw blurRad="38100" dist="38100" dir="2700000" algn="tl">
                    <a:srgbClr val="000000"/>
                  </a:outerShdw>
                </a:effectLst>
                <a:latin typeface="Arial" pitchFamily="34" charset="0"/>
              </a:rPr>
              <a:t>Retailers</a:t>
            </a:r>
          </a:p>
        </p:txBody>
      </p:sp>
      <p:sp>
        <p:nvSpPr>
          <p:cNvPr id="239624" name="Rectangle 8"/>
          <p:cNvSpPr>
            <a:spLocks noChangeArrowheads="1"/>
          </p:cNvSpPr>
          <p:nvPr/>
        </p:nvSpPr>
        <p:spPr bwMode="auto">
          <a:xfrm>
            <a:off x="4876800" y="4038600"/>
            <a:ext cx="2819400" cy="1066800"/>
          </a:xfrm>
          <a:prstGeom prst="rect">
            <a:avLst/>
          </a:prstGeom>
          <a:solidFill>
            <a:srgbClr val="480662"/>
          </a:solidFill>
          <a:ln w="28575">
            <a:solidFill>
              <a:schemeClr val="tx1"/>
            </a:solidFill>
            <a:miter lim="800000"/>
            <a:headEnd/>
            <a:tailEnd/>
          </a:ln>
          <a:effectLst/>
        </p:spPr>
        <p:txBody>
          <a:bodyPr anchor="ctr"/>
          <a:lstStyle/>
          <a:p>
            <a:pPr algn="ctr"/>
            <a:r>
              <a:rPr lang="en-AU" sz="2800">
                <a:solidFill>
                  <a:srgbClr val="FFF9B6"/>
                </a:solidFill>
                <a:effectLst>
                  <a:outerShdw blurRad="38100" dist="38100" dir="2700000" algn="tl">
                    <a:srgbClr val="000000"/>
                  </a:outerShdw>
                </a:effectLst>
                <a:latin typeface="Arial" pitchFamily="34" charset="0"/>
              </a:rPr>
              <a:t>Suppliers</a:t>
            </a:r>
          </a:p>
        </p:txBody>
      </p:sp>
      <p:sp>
        <p:nvSpPr>
          <p:cNvPr id="239625" name="Rectangle 9"/>
          <p:cNvSpPr>
            <a:spLocks noChangeArrowheads="1"/>
          </p:cNvSpPr>
          <p:nvPr/>
        </p:nvSpPr>
        <p:spPr bwMode="auto">
          <a:xfrm>
            <a:off x="4876800" y="5257800"/>
            <a:ext cx="2819400" cy="1066800"/>
          </a:xfrm>
          <a:prstGeom prst="rect">
            <a:avLst/>
          </a:prstGeom>
          <a:solidFill>
            <a:srgbClr val="174232"/>
          </a:solidFill>
          <a:ln w="28575">
            <a:solidFill>
              <a:schemeClr val="tx1"/>
            </a:solidFill>
            <a:miter lim="800000"/>
            <a:headEnd/>
            <a:tailEnd/>
          </a:ln>
          <a:effectLst/>
        </p:spPr>
        <p:txBody>
          <a:bodyPr anchor="ctr"/>
          <a:lstStyle/>
          <a:p>
            <a:pPr algn="ctr"/>
            <a:r>
              <a:rPr lang="en-AU" sz="2800">
                <a:solidFill>
                  <a:srgbClr val="FFF9B6"/>
                </a:solidFill>
                <a:effectLst>
                  <a:outerShdw blurRad="38100" dist="38100" dir="2700000" algn="tl">
                    <a:srgbClr val="000000"/>
                  </a:outerShdw>
                </a:effectLst>
                <a:latin typeface="Arial" pitchFamily="34" charset="0"/>
              </a:rPr>
              <a:t>Customers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48696" presetClass="entr" presetSubtype="199042740" fill="hold" grpId="0" nodeType="afterEffect">
                                  <p:stCondLst>
                                    <p:cond delay="0"/>
                                  </p:stCondLst>
                                  <p:childTnLst>
                                    <p:set>
                                      <p:cBhvr>
                                        <p:cTn id="6" dur="1" fill="hold">
                                          <p:stCondLst>
                                            <p:cond delay="499"/>
                                          </p:stCondLst>
                                        </p:cTn>
                                        <p:tgtEl>
                                          <p:spTgt spid="239620"/>
                                        </p:tgtEl>
                                        <p:attrNameLst>
                                          <p:attrName>style.visibility</p:attrName>
                                        </p:attrNameLst>
                                      </p:cBhvr>
                                      <p:to>
                                        <p:strVal val="visible"/>
                                      </p:to>
                                    </p:set>
                                  </p:childTnLst>
                                </p:cTn>
                              </p:par>
                            </p:childTnLst>
                          </p:cTn>
                        </p:par>
                        <p:par>
                          <p:cTn id="7" fill="hold">
                            <p:stCondLst>
                              <p:cond delay="500"/>
                            </p:stCondLst>
                            <p:childTnLst>
                              <p:par>
                                <p:cTn id="8" presetID="0" presetClass="entr" presetSubtype="199043060" fill="hold" grpId="0" nodeType="afterEffect">
                                  <p:stCondLst>
                                    <p:cond delay="0"/>
                                  </p:stCondLst>
                                  <p:childTnLst>
                                    <p:set>
                                      <p:cBhvr>
                                        <p:cTn id="9" dur="1" fill="hold">
                                          <p:stCondLst>
                                            <p:cond delay="499"/>
                                          </p:stCondLst>
                                        </p:cTn>
                                        <p:tgtEl>
                                          <p:spTgt spid="239621"/>
                                        </p:tgtEl>
                                        <p:attrNameLst>
                                          <p:attrName>style.visibility</p:attrName>
                                        </p:attrNameLst>
                                      </p:cBhvr>
                                      <p:to>
                                        <p:strVal val="visible"/>
                                      </p:to>
                                    </p:set>
                                  </p:childTnLst>
                                </p:cTn>
                              </p:par>
                            </p:childTnLst>
                          </p:cTn>
                        </p:par>
                        <p:par>
                          <p:cTn id="10" fill="hold">
                            <p:stCondLst>
                              <p:cond delay="1000"/>
                            </p:stCondLst>
                            <p:childTnLst>
                              <p:par>
                                <p:cTn id="11" presetID="0" presetClass="entr" presetSubtype="199044228" fill="hold" grpId="0" nodeType="afterEffect">
                                  <p:stCondLst>
                                    <p:cond delay="0"/>
                                  </p:stCondLst>
                                  <p:childTnLst>
                                    <p:set>
                                      <p:cBhvr>
                                        <p:cTn id="12" dur="1" fill="hold">
                                          <p:stCondLst>
                                            <p:cond delay="499"/>
                                          </p:stCondLst>
                                        </p:cTn>
                                        <p:tgtEl>
                                          <p:spTgt spid="239622"/>
                                        </p:tgtEl>
                                        <p:attrNameLst>
                                          <p:attrName>style.visibility</p:attrName>
                                        </p:attrNameLst>
                                      </p:cBhvr>
                                      <p:to>
                                        <p:strVal val="visible"/>
                                      </p:to>
                                    </p:set>
                                  </p:childTnLst>
                                </p:cTn>
                              </p:par>
                            </p:childTnLst>
                          </p:cTn>
                        </p:par>
                        <p:par>
                          <p:cTn id="13" fill="hold">
                            <p:stCondLst>
                              <p:cond delay="1500"/>
                            </p:stCondLst>
                            <p:childTnLst>
                              <p:par>
                                <p:cTn id="14" presetID="0" presetClass="entr" presetSubtype="199045700" fill="hold" grpId="0" nodeType="afterEffect">
                                  <p:stCondLst>
                                    <p:cond delay="0"/>
                                  </p:stCondLst>
                                  <p:childTnLst>
                                    <p:set>
                                      <p:cBhvr>
                                        <p:cTn id="15" dur="1" fill="hold">
                                          <p:stCondLst>
                                            <p:cond delay="499"/>
                                          </p:stCondLst>
                                        </p:cTn>
                                        <p:tgtEl>
                                          <p:spTgt spid="239623"/>
                                        </p:tgtEl>
                                        <p:attrNameLst>
                                          <p:attrName>style.visibility</p:attrName>
                                        </p:attrNameLst>
                                      </p:cBhvr>
                                      <p:to>
                                        <p:strVal val="visible"/>
                                      </p:to>
                                    </p:set>
                                  </p:childTnLst>
                                </p:cTn>
                              </p:par>
                            </p:childTnLst>
                          </p:cTn>
                        </p:par>
                        <p:par>
                          <p:cTn id="16" fill="hold">
                            <p:stCondLst>
                              <p:cond delay="2000"/>
                            </p:stCondLst>
                            <p:childTnLst>
                              <p:par>
                                <p:cTn id="17" presetID="0" presetClass="entr" presetSubtype="199046232" fill="hold" grpId="0" nodeType="afterEffect">
                                  <p:stCondLst>
                                    <p:cond delay="0"/>
                                  </p:stCondLst>
                                  <p:childTnLst>
                                    <p:set>
                                      <p:cBhvr>
                                        <p:cTn id="18" dur="1" fill="hold">
                                          <p:stCondLst>
                                            <p:cond delay="499"/>
                                          </p:stCondLst>
                                        </p:cTn>
                                        <p:tgtEl>
                                          <p:spTgt spid="239624"/>
                                        </p:tgtEl>
                                        <p:attrNameLst>
                                          <p:attrName>style.visibility</p:attrName>
                                        </p:attrNameLst>
                                      </p:cBhvr>
                                      <p:to>
                                        <p:strVal val="visible"/>
                                      </p:to>
                                    </p:set>
                                  </p:childTnLst>
                                </p:cTn>
                              </p:par>
                            </p:childTnLst>
                          </p:cTn>
                        </p:par>
                        <p:par>
                          <p:cTn id="19" fill="hold">
                            <p:stCondLst>
                              <p:cond delay="2500"/>
                            </p:stCondLst>
                            <p:childTnLst>
                              <p:par>
                                <p:cTn id="20" presetID="0" presetClass="entr" presetSubtype="199047464" fill="hold" grpId="0" nodeType="afterEffect">
                                  <p:stCondLst>
                                    <p:cond delay="0"/>
                                  </p:stCondLst>
                                  <p:childTnLst>
                                    <p:set>
                                      <p:cBhvr>
                                        <p:cTn id="21" dur="1" fill="hold">
                                          <p:stCondLst>
                                            <p:cond delay="499"/>
                                          </p:stCondLst>
                                        </p:cTn>
                                        <p:tgtEl>
                                          <p:spTgt spid="2396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9620" grpId="0" animBg="1" autoUpdateAnimBg="0"/>
      <p:bldP spid="239621" grpId="0" animBg="1" autoUpdateAnimBg="0"/>
      <p:bldP spid="239622" grpId="0" animBg="1" autoUpdateAnimBg="0"/>
      <p:bldP spid="239623" grpId="0" animBg="1" autoUpdateAnimBg="0"/>
      <p:bldP spid="239624" grpId="0" animBg="1" autoUpdateAnimBg="0"/>
      <p:bldP spid="239625" grpId="0" animBg="1" autoUpdateAnimBg="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738" name="Rectangle 2"/>
          <p:cNvSpPr>
            <a:spLocks noGrp="1" noChangeArrowheads="1"/>
          </p:cNvSpPr>
          <p:nvPr>
            <p:ph type="title"/>
          </p:nvPr>
        </p:nvSpPr>
        <p:spPr>
          <a:xfrm>
            <a:off x="457200" y="332656"/>
            <a:ext cx="8229600" cy="1143000"/>
          </a:xfrm>
        </p:spPr>
        <p:txBody>
          <a:bodyPr/>
          <a:lstStyle/>
          <a:p>
            <a:r>
              <a:rPr lang="en-US" dirty="0"/>
              <a:t>The Future</a:t>
            </a:r>
          </a:p>
        </p:txBody>
      </p:sp>
      <p:sp>
        <p:nvSpPr>
          <p:cNvPr id="244739" name="Rectangle 3"/>
          <p:cNvSpPr>
            <a:spLocks noGrp="1" noChangeArrowheads="1"/>
          </p:cNvSpPr>
          <p:nvPr>
            <p:ph type="body" sz="half" idx="1"/>
          </p:nvPr>
        </p:nvSpPr>
        <p:spPr>
          <a:xfrm>
            <a:off x="685800" y="1600200"/>
            <a:ext cx="7696200" cy="4800600"/>
          </a:xfrm>
        </p:spPr>
        <p:txBody>
          <a:bodyPr/>
          <a:lstStyle/>
          <a:p>
            <a:pPr lvl="1"/>
            <a:r>
              <a:rPr lang="en-US" sz="3000"/>
              <a:t>The only certainty about the future is that it will be uncertain, and change will occur at an increasing rate. </a:t>
            </a:r>
          </a:p>
          <a:p>
            <a:pPr lvl="1"/>
            <a:r>
              <a:rPr lang="en-US" sz="3000"/>
              <a:t>It will also be more complex. </a:t>
            </a:r>
          </a:p>
          <a:p>
            <a:pPr lvl="1"/>
            <a:r>
              <a:rPr lang="en-US" sz="3000"/>
              <a:t>Businesses and consumers now must operate in an era of terrorism and lack of trust.</a:t>
            </a:r>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dirty="0"/>
          </a:p>
        </p:txBody>
      </p:sp>
      <p:sp>
        <p:nvSpPr>
          <p:cNvPr id="3" name="Content Placeholder 2"/>
          <p:cNvSpPr>
            <a:spLocks noGrp="1"/>
          </p:cNvSpPr>
          <p:nvPr>
            <p:ph idx="1"/>
          </p:nvPr>
        </p:nvSpPr>
        <p:spPr/>
        <p:txBody>
          <a:bodyPr>
            <a:normAutofit/>
          </a:bodyPr>
          <a:lstStyle/>
          <a:p>
            <a:pPr algn="ctr">
              <a:buNone/>
            </a:pPr>
            <a:endParaRPr lang="en-US" sz="5400" dirty="0" smtClean="0"/>
          </a:p>
          <a:p>
            <a:pPr algn="ctr">
              <a:buNone/>
            </a:pPr>
            <a:r>
              <a:rPr lang="en-US" sz="5400" dirty="0" smtClean="0"/>
              <a:t>   EPRG Framework</a:t>
            </a:r>
            <a:endParaRPr lang="en-IN" sz="5400" dirty="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28" y="0"/>
            <a:ext cx="914559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txBox="1"/>
          <p:nvPr/>
        </p:nvSpPr>
        <p:spPr>
          <a:xfrm>
            <a:off x="612140" y="1545082"/>
            <a:ext cx="8071484" cy="452120"/>
          </a:xfrm>
          <a:prstGeom prst="rect">
            <a:avLst/>
          </a:prstGeom>
        </p:spPr>
        <p:txBody>
          <a:bodyPr vert="horz" wrap="square" lIns="0" tIns="12065" rIns="0" bIns="0" rtlCol="0">
            <a:spAutoFit/>
          </a:bodyPr>
          <a:lstStyle/>
          <a:p>
            <a:pPr marL="287020" indent="-274320">
              <a:lnSpc>
                <a:spcPct val="100000"/>
              </a:lnSpc>
              <a:spcBef>
                <a:spcPts val="95"/>
              </a:spcBef>
              <a:buClr>
                <a:srgbClr val="0AD0D9"/>
              </a:buClr>
              <a:buSzPct val="94642"/>
              <a:buFont typeface="Wingdings 2"/>
              <a:buChar char=""/>
              <a:tabLst>
                <a:tab pos="287020" algn="l"/>
              </a:tabLst>
            </a:pPr>
            <a:r>
              <a:rPr sz="2800" spc="-10" dirty="0">
                <a:latin typeface="Times New Roman"/>
                <a:cs typeface="Times New Roman"/>
              </a:rPr>
              <a:t>Different </a:t>
            </a:r>
            <a:r>
              <a:rPr sz="2800" spc="-5" dirty="0">
                <a:latin typeface="Times New Roman"/>
                <a:cs typeface="Times New Roman"/>
              </a:rPr>
              <a:t>attitudes towards </a:t>
            </a:r>
            <a:r>
              <a:rPr sz="2800" spc="-25" dirty="0">
                <a:latin typeface="Times New Roman"/>
                <a:cs typeface="Times New Roman"/>
              </a:rPr>
              <a:t>company’s </a:t>
            </a:r>
            <a:r>
              <a:rPr sz="2800" spc="-5" dirty="0">
                <a:latin typeface="Times New Roman"/>
                <a:cs typeface="Times New Roman"/>
              </a:rPr>
              <a:t>involvement</a:t>
            </a:r>
            <a:r>
              <a:rPr sz="2800" spc="315" dirty="0">
                <a:latin typeface="Times New Roman"/>
                <a:cs typeface="Times New Roman"/>
              </a:rPr>
              <a:t> </a:t>
            </a:r>
            <a:r>
              <a:rPr sz="2800" spc="-15" dirty="0">
                <a:latin typeface="Times New Roman"/>
                <a:cs typeface="Times New Roman"/>
              </a:rPr>
              <a:t>in</a:t>
            </a:r>
            <a:endParaRPr sz="2800">
              <a:latin typeface="Times New Roman"/>
              <a:cs typeface="Times New Roman"/>
            </a:endParaRPr>
          </a:p>
        </p:txBody>
      </p:sp>
      <p:sp>
        <p:nvSpPr>
          <p:cNvPr id="4" name="object 4"/>
          <p:cNvSpPr txBox="1"/>
          <p:nvPr/>
        </p:nvSpPr>
        <p:spPr>
          <a:xfrm>
            <a:off x="886460" y="1972182"/>
            <a:ext cx="1821180" cy="878840"/>
          </a:xfrm>
          <a:prstGeom prst="rect">
            <a:avLst/>
          </a:prstGeom>
        </p:spPr>
        <p:txBody>
          <a:bodyPr vert="horz" wrap="square" lIns="0" tIns="12065" rIns="0" bIns="0" rtlCol="0">
            <a:spAutoFit/>
          </a:bodyPr>
          <a:lstStyle/>
          <a:p>
            <a:pPr marL="12700" marR="5080">
              <a:lnSpc>
                <a:spcPct val="100000"/>
              </a:lnSpc>
              <a:spcBef>
                <a:spcPts val="95"/>
              </a:spcBef>
            </a:pPr>
            <a:r>
              <a:rPr sz="2800" spc="-5" dirty="0">
                <a:latin typeface="Times New Roman"/>
                <a:cs typeface="Times New Roman"/>
              </a:rPr>
              <a:t>i</a:t>
            </a:r>
            <a:r>
              <a:rPr sz="2800" dirty="0">
                <a:latin typeface="Times New Roman"/>
                <a:cs typeface="Times New Roman"/>
              </a:rPr>
              <a:t>n</a:t>
            </a:r>
            <a:r>
              <a:rPr sz="2800" spc="-5" dirty="0">
                <a:latin typeface="Times New Roman"/>
                <a:cs typeface="Times New Roman"/>
              </a:rPr>
              <a:t>ter</a:t>
            </a:r>
            <a:r>
              <a:rPr sz="2800" spc="0" dirty="0">
                <a:latin typeface="Times New Roman"/>
                <a:cs typeface="Times New Roman"/>
              </a:rPr>
              <a:t>n</a:t>
            </a:r>
            <a:r>
              <a:rPr sz="2800" spc="-20" dirty="0">
                <a:latin typeface="Times New Roman"/>
                <a:cs typeface="Times New Roman"/>
              </a:rPr>
              <a:t>a</a:t>
            </a:r>
            <a:r>
              <a:rPr sz="2800" spc="-5" dirty="0">
                <a:latin typeface="Times New Roman"/>
                <a:cs typeface="Times New Roman"/>
              </a:rPr>
              <a:t>tional  i</a:t>
            </a:r>
            <a:r>
              <a:rPr sz="2800" dirty="0">
                <a:latin typeface="Times New Roman"/>
                <a:cs typeface="Times New Roman"/>
              </a:rPr>
              <a:t>n</a:t>
            </a:r>
            <a:r>
              <a:rPr sz="2800" spc="-5" dirty="0">
                <a:latin typeface="Times New Roman"/>
                <a:cs typeface="Times New Roman"/>
              </a:rPr>
              <a:t>ter</a:t>
            </a:r>
            <a:r>
              <a:rPr sz="2800" spc="0" dirty="0">
                <a:latin typeface="Times New Roman"/>
                <a:cs typeface="Times New Roman"/>
              </a:rPr>
              <a:t>n</a:t>
            </a:r>
            <a:r>
              <a:rPr sz="2800" spc="-20" dirty="0">
                <a:latin typeface="Times New Roman"/>
                <a:cs typeface="Times New Roman"/>
              </a:rPr>
              <a:t>a</a:t>
            </a:r>
            <a:r>
              <a:rPr sz="2800" spc="-5" dirty="0">
                <a:latin typeface="Times New Roman"/>
                <a:cs typeface="Times New Roman"/>
              </a:rPr>
              <a:t>tional</a:t>
            </a:r>
            <a:endParaRPr sz="2800">
              <a:latin typeface="Times New Roman"/>
              <a:cs typeface="Times New Roman"/>
            </a:endParaRPr>
          </a:p>
        </p:txBody>
      </p:sp>
      <p:sp>
        <p:nvSpPr>
          <p:cNvPr id="5" name="object 5"/>
          <p:cNvSpPr txBox="1"/>
          <p:nvPr/>
        </p:nvSpPr>
        <p:spPr>
          <a:xfrm>
            <a:off x="3229482" y="1972182"/>
            <a:ext cx="4060825" cy="878840"/>
          </a:xfrm>
          <a:prstGeom prst="rect">
            <a:avLst/>
          </a:prstGeom>
        </p:spPr>
        <p:txBody>
          <a:bodyPr vert="horz" wrap="square" lIns="0" tIns="12065" rIns="0" bIns="0" rtlCol="0">
            <a:spAutoFit/>
          </a:bodyPr>
          <a:lstStyle/>
          <a:p>
            <a:pPr marL="83820" marR="5080" indent="-71755">
              <a:lnSpc>
                <a:spcPct val="100000"/>
              </a:lnSpc>
              <a:spcBef>
                <a:spcPts val="95"/>
              </a:spcBef>
              <a:tabLst>
                <a:tab pos="2001520" algn="l"/>
                <a:tab pos="2146300" algn="l"/>
                <a:tab pos="3613785" algn="l"/>
              </a:tabLst>
            </a:pPr>
            <a:r>
              <a:rPr sz="2800" spc="-20" dirty="0">
                <a:latin typeface="Times New Roman"/>
                <a:cs typeface="Times New Roman"/>
              </a:rPr>
              <a:t>m</a:t>
            </a:r>
            <a:r>
              <a:rPr sz="2800" spc="-5" dirty="0">
                <a:latin typeface="Times New Roman"/>
                <a:cs typeface="Times New Roman"/>
              </a:rPr>
              <a:t>ar</a:t>
            </a:r>
            <a:r>
              <a:rPr sz="2800" spc="0" dirty="0">
                <a:latin typeface="Times New Roman"/>
                <a:cs typeface="Times New Roman"/>
              </a:rPr>
              <a:t>k</a:t>
            </a:r>
            <a:r>
              <a:rPr sz="2800" spc="-5" dirty="0">
                <a:latin typeface="Times New Roman"/>
                <a:cs typeface="Times New Roman"/>
              </a:rPr>
              <a:t>eting</a:t>
            </a:r>
            <a:r>
              <a:rPr sz="2800" dirty="0">
                <a:latin typeface="Times New Roman"/>
                <a:cs typeface="Times New Roman"/>
              </a:rPr>
              <a:t>	</a:t>
            </a:r>
            <a:r>
              <a:rPr sz="2800" spc="-5" dirty="0">
                <a:latin typeface="Times New Roman"/>
                <a:cs typeface="Times New Roman"/>
              </a:rPr>
              <a:t>process</a:t>
            </a:r>
            <a:r>
              <a:rPr sz="2800" dirty="0">
                <a:latin typeface="Times New Roman"/>
                <a:cs typeface="Times New Roman"/>
              </a:rPr>
              <a:t>	</a:t>
            </a:r>
            <a:r>
              <a:rPr sz="2800" spc="-5" dirty="0">
                <a:latin typeface="Times New Roman"/>
                <a:cs typeface="Times New Roman"/>
              </a:rPr>
              <a:t>are  marketing		orientations.</a:t>
            </a:r>
            <a:endParaRPr sz="2800">
              <a:latin typeface="Times New Roman"/>
              <a:cs typeface="Times New Roman"/>
            </a:endParaRPr>
          </a:p>
        </p:txBody>
      </p:sp>
      <p:sp>
        <p:nvSpPr>
          <p:cNvPr id="6" name="object 6"/>
          <p:cNvSpPr txBox="1"/>
          <p:nvPr/>
        </p:nvSpPr>
        <p:spPr>
          <a:xfrm>
            <a:off x="7748778" y="1972182"/>
            <a:ext cx="934719" cy="878840"/>
          </a:xfrm>
          <a:prstGeom prst="rect">
            <a:avLst/>
          </a:prstGeom>
        </p:spPr>
        <p:txBody>
          <a:bodyPr vert="horz" wrap="square" lIns="0" tIns="12065" rIns="0" bIns="0" rtlCol="0">
            <a:spAutoFit/>
          </a:bodyPr>
          <a:lstStyle/>
          <a:p>
            <a:pPr marL="12700" marR="5080" indent="62230">
              <a:lnSpc>
                <a:spcPct val="100000"/>
              </a:lnSpc>
              <a:spcBef>
                <a:spcPts val="95"/>
              </a:spcBef>
            </a:pPr>
            <a:r>
              <a:rPr sz="2800" spc="-5" dirty="0">
                <a:latin typeface="Times New Roman"/>
                <a:cs typeface="Times New Roman"/>
              </a:rPr>
              <a:t>c</a:t>
            </a:r>
            <a:r>
              <a:rPr sz="2800" spc="-20" dirty="0">
                <a:latin typeface="Times New Roman"/>
                <a:cs typeface="Times New Roman"/>
              </a:rPr>
              <a:t>a</a:t>
            </a:r>
            <a:r>
              <a:rPr sz="2800" spc="-5" dirty="0">
                <a:latin typeface="Times New Roman"/>
                <a:cs typeface="Times New Roman"/>
              </a:rPr>
              <a:t>lled  EPRG</a:t>
            </a:r>
            <a:endParaRPr sz="2800">
              <a:latin typeface="Times New Roman"/>
              <a:cs typeface="Times New Roman"/>
            </a:endParaRPr>
          </a:p>
        </p:txBody>
      </p:sp>
      <p:sp>
        <p:nvSpPr>
          <p:cNvPr id="7" name="object 7"/>
          <p:cNvSpPr txBox="1"/>
          <p:nvPr/>
        </p:nvSpPr>
        <p:spPr>
          <a:xfrm>
            <a:off x="612140" y="2825623"/>
            <a:ext cx="8072120" cy="2244090"/>
          </a:xfrm>
          <a:prstGeom prst="rect">
            <a:avLst/>
          </a:prstGeom>
        </p:spPr>
        <p:txBody>
          <a:bodyPr vert="horz" wrap="square" lIns="0" tIns="12065" rIns="0" bIns="0" rtlCol="0">
            <a:spAutoFit/>
          </a:bodyPr>
          <a:lstStyle/>
          <a:p>
            <a:pPr marL="286385">
              <a:lnSpc>
                <a:spcPct val="100000"/>
              </a:lnSpc>
              <a:spcBef>
                <a:spcPts val="95"/>
              </a:spcBef>
              <a:tabLst>
                <a:tab pos="2021205" algn="l"/>
                <a:tab pos="2748280" algn="l"/>
                <a:tab pos="4445000" algn="l"/>
                <a:tab pos="4973955" algn="l"/>
                <a:tab pos="6083300" algn="l"/>
                <a:tab pos="7484109" algn="l"/>
              </a:tabLst>
            </a:pPr>
            <a:r>
              <a:rPr sz="2800" spc="-5" dirty="0">
                <a:latin typeface="Times New Roman"/>
                <a:cs typeface="Times New Roman"/>
              </a:rPr>
              <a:t>f</a:t>
            </a:r>
            <a:r>
              <a:rPr sz="2800" dirty="0">
                <a:latin typeface="Times New Roman"/>
                <a:cs typeface="Times New Roman"/>
              </a:rPr>
              <a:t>ra</a:t>
            </a:r>
            <a:r>
              <a:rPr sz="2800" spc="-20" dirty="0">
                <a:latin typeface="Times New Roman"/>
                <a:cs typeface="Times New Roman"/>
              </a:rPr>
              <a:t>m</a:t>
            </a:r>
            <a:r>
              <a:rPr sz="2800" spc="-5" dirty="0">
                <a:latin typeface="Times New Roman"/>
                <a:cs typeface="Times New Roman"/>
              </a:rPr>
              <a:t>ewo</a:t>
            </a:r>
            <a:r>
              <a:rPr sz="2800" spc="5" dirty="0">
                <a:latin typeface="Times New Roman"/>
                <a:cs typeface="Times New Roman"/>
              </a:rPr>
              <a:t>r</a:t>
            </a:r>
            <a:r>
              <a:rPr sz="2800" spc="-5" dirty="0">
                <a:latin typeface="Times New Roman"/>
                <a:cs typeface="Times New Roman"/>
              </a:rPr>
              <a:t>k</a:t>
            </a:r>
            <a:r>
              <a:rPr sz="2800" dirty="0">
                <a:latin typeface="Times New Roman"/>
                <a:cs typeface="Times New Roman"/>
              </a:rPr>
              <a:t>	</a:t>
            </a:r>
            <a:r>
              <a:rPr sz="2800" spc="-5" dirty="0">
                <a:latin typeface="Times New Roman"/>
                <a:cs typeface="Times New Roman"/>
              </a:rPr>
              <a:t>was</a:t>
            </a:r>
            <a:r>
              <a:rPr sz="2800" dirty="0">
                <a:latin typeface="Times New Roman"/>
                <a:cs typeface="Times New Roman"/>
              </a:rPr>
              <a:t>	</a:t>
            </a:r>
            <a:r>
              <a:rPr sz="2800" spc="-5" dirty="0">
                <a:latin typeface="Times New Roman"/>
                <a:cs typeface="Times New Roman"/>
              </a:rPr>
              <a:t>i</a:t>
            </a:r>
            <a:r>
              <a:rPr sz="2800" dirty="0">
                <a:latin typeface="Times New Roman"/>
                <a:cs typeface="Times New Roman"/>
              </a:rPr>
              <a:t>n</a:t>
            </a:r>
            <a:r>
              <a:rPr sz="2800" spc="-5" dirty="0">
                <a:latin typeface="Times New Roman"/>
                <a:cs typeface="Times New Roman"/>
              </a:rPr>
              <a:t>tr</a:t>
            </a:r>
            <a:r>
              <a:rPr sz="2800" spc="0" dirty="0">
                <a:latin typeface="Times New Roman"/>
                <a:cs typeface="Times New Roman"/>
              </a:rPr>
              <a:t>o</a:t>
            </a:r>
            <a:r>
              <a:rPr sz="2800" spc="-5" dirty="0">
                <a:latin typeface="Times New Roman"/>
                <a:cs typeface="Times New Roman"/>
              </a:rPr>
              <a:t>d</a:t>
            </a:r>
            <a:r>
              <a:rPr sz="2800" dirty="0">
                <a:latin typeface="Times New Roman"/>
                <a:cs typeface="Times New Roman"/>
              </a:rPr>
              <a:t>u</a:t>
            </a:r>
            <a:r>
              <a:rPr sz="2800" spc="-5" dirty="0">
                <a:latin typeface="Times New Roman"/>
                <a:cs typeface="Times New Roman"/>
              </a:rPr>
              <a:t>c</a:t>
            </a:r>
            <a:r>
              <a:rPr sz="2800" spc="-20" dirty="0">
                <a:latin typeface="Times New Roman"/>
                <a:cs typeface="Times New Roman"/>
              </a:rPr>
              <a:t>e</a:t>
            </a:r>
            <a:r>
              <a:rPr sz="2800" spc="-5" dirty="0">
                <a:latin typeface="Times New Roman"/>
                <a:cs typeface="Times New Roman"/>
              </a:rPr>
              <a:t>d</a:t>
            </a:r>
            <a:r>
              <a:rPr sz="2800" dirty="0">
                <a:latin typeface="Times New Roman"/>
                <a:cs typeface="Times New Roman"/>
              </a:rPr>
              <a:t>	</a:t>
            </a:r>
            <a:r>
              <a:rPr sz="2800" spc="-10" dirty="0">
                <a:latin typeface="Times New Roman"/>
                <a:cs typeface="Times New Roman"/>
              </a:rPr>
              <a:t>b</a:t>
            </a:r>
            <a:r>
              <a:rPr sz="2800" spc="-5" dirty="0">
                <a:latin typeface="Times New Roman"/>
                <a:cs typeface="Times New Roman"/>
              </a:rPr>
              <a:t>y</a:t>
            </a:r>
            <a:r>
              <a:rPr sz="2800" dirty="0">
                <a:latin typeface="Times New Roman"/>
                <a:cs typeface="Times New Roman"/>
              </a:rPr>
              <a:t>	</a:t>
            </a:r>
            <a:r>
              <a:rPr sz="2800" b="1" spc="-55" dirty="0">
                <a:latin typeface="Times New Roman"/>
                <a:cs typeface="Times New Roman"/>
              </a:rPr>
              <a:t>W</a:t>
            </a:r>
            <a:r>
              <a:rPr sz="2800" b="1" spc="-5" dirty="0">
                <a:latin typeface="Times New Roman"/>
                <a:cs typeface="Times New Roman"/>
              </a:rPr>
              <a:t>in</a:t>
            </a:r>
            <a:r>
              <a:rPr sz="2800" b="1" spc="0" dirty="0">
                <a:latin typeface="Times New Roman"/>
                <a:cs typeface="Times New Roman"/>
              </a:rPr>
              <a:t>d</a:t>
            </a:r>
            <a:r>
              <a:rPr sz="2800" b="1" spc="-5" dirty="0">
                <a:latin typeface="Times New Roman"/>
                <a:cs typeface="Times New Roman"/>
              </a:rPr>
              <a:t>,</a:t>
            </a:r>
            <a:r>
              <a:rPr sz="2800" b="1" dirty="0">
                <a:latin typeface="Times New Roman"/>
                <a:cs typeface="Times New Roman"/>
              </a:rPr>
              <a:t>	</a:t>
            </a:r>
            <a:r>
              <a:rPr sz="2800" b="1" spc="-5" dirty="0">
                <a:latin typeface="Times New Roman"/>
                <a:cs typeface="Times New Roman"/>
              </a:rPr>
              <a:t>Do</a:t>
            </a:r>
            <a:r>
              <a:rPr sz="2800" b="1" dirty="0">
                <a:latin typeface="Times New Roman"/>
                <a:cs typeface="Times New Roman"/>
              </a:rPr>
              <a:t>u</a:t>
            </a:r>
            <a:r>
              <a:rPr sz="2800" b="1" spc="-5" dirty="0">
                <a:latin typeface="Times New Roman"/>
                <a:cs typeface="Times New Roman"/>
              </a:rPr>
              <a:t>g</a:t>
            </a:r>
            <a:r>
              <a:rPr sz="2800" b="1" dirty="0">
                <a:latin typeface="Times New Roman"/>
                <a:cs typeface="Times New Roman"/>
              </a:rPr>
              <a:t>l</a:t>
            </a:r>
            <a:r>
              <a:rPr sz="2800" b="1" spc="-5" dirty="0">
                <a:latin typeface="Times New Roman"/>
                <a:cs typeface="Times New Roman"/>
              </a:rPr>
              <a:t>as</a:t>
            </a:r>
            <a:r>
              <a:rPr sz="2800" b="1" dirty="0">
                <a:latin typeface="Times New Roman"/>
                <a:cs typeface="Times New Roman"/>
              </a:rPr>
              <a:t>	and</a:t>
            </a:r>
            <a:endParaRPr sz="2800">
              <a:latin typeface="Times New Roman"/>
              <a:cs typeface="Times New Roman"/>
            </a:endParaRPr>
          </a:p>
          <a:p>
            <a:pPr marL="286385">
              <a:lnSpc>
                <a:spcPct val="100000"/>
              </a:lnSpc>
            </a:pPr>
            <a:r>
              <a:rPr sz="2800" b="1" spc="-5" dirty="0">
                <a:latin typeface="Times New Roman"/>
                <a:cs typeface="Times New Roman"/>
              </a:rPr>
              <a:t>Perlmutter</a:t>
            </a:r>
            <a:r>
              <a:rPr sz="2800" spc="-5" dirty="0">
                <a:latin typeface="Times New Roman"/>
                <a:cs typeface="Times New Roman"/>
              </a:rPr>
              <a:t>.</a:t>
            </a:r>
            <a:endParaRPr sz="2800">
              <a:latin typeface="Times New Roman"/>
              <a:cs typeface="Times New Roman"/>
            </a:endParaRPr>
          </a:p>
          <a:p>
            <a:pPr marL="287020" marR="5715" indent="-274320" algn="just">
              <a:lnSpc>
                <a:spcPct val="100000"/>
              </a:lnSpc>
              <a:spcBef>
                <a:spcPts val="675"/>
              </a:spcBef>
              <a:buClr>
                <a:srgbClr val="0AD0D9"/>
              </a:buClr>
              <a:buSzPct val="94642"/>
              <a:buFont typeface="Wingdings 2"/>
              <a:buChar char=""/>
              <a:tabLst>
                <a:tab pos="287020" algn="l"/>
              </a:tabLst>
            </a:pPr>
            <a:r>
              <a:rPr sz="2800" spc="-5" dirty="0">
                <a:latin typeface="Times New Roman"/>
                <a:cs typeface="Times New Roman"/>
              </a:rPr>
              <a:t>This framework addresses the way strategic decisions  are </a:t>
            </a:r>
            <a:r>
              <a:rPr sz="2800" spc="-10" dirty="0">
                <a:latin typeface="Times New Roman"/>
                <a:cs typeface="Times New Roman"/>
              </a:rPr>
              <a:t>made </a:t>
            </a:r>
            <a:r>
              <a:rPr sz="2800" spc="-5" dirty="0">
                <a:latin typeface="Times New Roman"/>
                <a:cs typeface="Times New Roman"/>
              </a:rPr>
              <a:t>and how the relationship </a:t>
            </a:r>
            <a:r>
              <a:rPr sz="2800" spc="-10" dirty="0">
                <a:latin typeface="Times New Roman"/>
                <a:cs typeface="Times New Roman"/>
              </a:rPr>
              <a:t>between  </a:t>
            </a:r>
            <a:r>
              <a:rPr sz="2800" spc="-5" dirty="0">
                <a:latin typeface="Times New Roman"/>
                <a:cs typeface="Times New Roman"/>
              </a:rPr>
              <a:t>headquarters and its subsidiaries is</a:t>
            </a:r>
            <a:r>
              <a:rPr sz="2800" spc="-25" dirty="0">
                <a:latin typeface="Times New Roman"/>
                <a:cs typeface="Times New Roman"/>
              </a:rPr>
              <a:t> </a:t>
            </a:r>
            <a:r>
              <a:rPr sz="2800" spc="-5" dirty="0">
                <a:latin typeface="Times New Roman"/>
                <a:cs typeface="Times New Roman"/>
              </a:rPr>
              <a:t>shaped.</a:t>
            </a:r>
            <a:endParaRPr sz="2800">
              <a:latin typeface="Times New Roman"/>
              <a:cs typeface="Times New Roman"/>
            </a:endParaRPr>
          </a:p>
        </p:txBody>
      </p:sp>
      <p:sp>
        <p:nvSpPr>
          <p:cNvPr id="8" name="object 8"/>
          <p:cNvSpPr/>
          <p:nvPr/>
        </p:nvSpPr>
        <p:spPr>
          <a:xfrm>
            <a:off x="2683764" y="815339"/>
            <a:ext cx="4660392" cy="501396"/>
          </a:xfrm>
          <a:prstGeom prst="rect">
            <a:avLst/>
          </a:prstGeom>
          <a:blipFill>
            <a:blip r:embed="rId3" cstate="print"/>
            <a:stretch>
              <a:fillRect/>
            </a:stretch>
          </a:blipFill>
        </p:spPr>
        <p:txBody>
          <a:bodyPr wrap="square" lIns="0" tIns="0" rIns="0" bIns="0" rtlCol="0"/>
          <a:lstStyle/>
          <a:p>
            <a:endParaRPr/>
          </a:p>
        </p:txBody>
      </p:sp>
      <p:sp>
        <p:nvSpPr>
          <p:cNvPr id="9" name="object 9"/>
          <p:cNvSpPr/>
          <p:nvPr/>
        </p:nvSpPr>
        <p:spPr>
          <a:xfrm>
            <a:off x="2694432" y="825372"/>
            <a:ext cx="4599686" cy="440690"/>
          </a:xfrm>
          <a:prstGeom prst="rect">
            <a:avLst/>
          </a:prstGeom>
          <a:blipFill>
            <a:blip r:embed="rId4" cstate="print"/>
            <a:stretch>
              <a:fillRect/>
            </a:stretch>
          </a:blipFill>
        </p:spPr>
        <p:txBody>
          <a:bodyPr wrap="square" lIns="0" tIns="0" rIns="0" bIns="0" rtlCol="0"/>
          <a:lstStyle/>
          <a:p>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28600" y="1143000"/>
            <a:ext cx="8686800" cy="5410200"/>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Nature of International Business</a:t>
            </a:r>
            <a:endParaRPr lang="en-IN" dirty="0"/>
          </a:p>
        </p:txBody>
      </p:sp>
      <p:sp>
        <p:nvSpPr>
          <p:cNvPr id="3" name="Content Placeholder 2"/>
          <p:cNvSpPr>
            <a:spLocks noGrp="1"/>
          </p:cNvSpPr>
          <p:nvPr>
            <p:ph idx="1"/>
          </p:nvPr>
        </p:nvSpPr>
        <p:spPr/>
        <p:txBody>
          <a:bodyPr/>
          <a:lstStyle/>
          <a:p>
            <a:r>
              <a:rPr lang="en-US" dirty="0" smtClean="0"/>
              <a:t>Involvement of commercial activities.</a:t>
            </a:r>
          </a:p>
          <a:p>
            <a:r>
              <a:rPr lang="en-US" dirty="0" smtClean="0"/>
              <a:t>Surrounded with political risk.</a:t>
            </a:r>
          </a:p>
          <a:p>
            <a:r>
              <a:rPr lang="en-US" dirty="0" smtClean="0"/>
              <a:t>Proactive or reactive</a:t>
            </a:r>
          </a:p>
          <a:p>
            <a:r>
              <a:rPr lang="en-US" dirty="0" smtClean="0"/>
              <a:t>Differs from domestic business</a:t>
            </a:r>
          </a:p>
          <a:p>
            <a:r>
              <a:rPr lang="en-US" dirty="0" smtClean="0"/>
              <a:t>Large scale operations</a:t>
            </a:r>
          </a:p>
          <a:p>
            <a:r>
              <a:rPr lang="en-US" dirty="0" smtClean="0"/>
              <a:t>Sensitive nature.</a:t>
            </a:r>
          </a:p>
          <a:p>
            <a:r>
              <a:rPr lang="en-US" dirty="0" smtClean="0"/>
              <a:t>Role of technology</a:t>
            </a:r>
          </a:p>
          <a:p>
            <a:endParaRPr lang="en-IN" dirty="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88340" y="1432305"/>
            <a:ext cx="6323965" cy="970280"/>
          </a:xfrm>
          <a:prstGeom prst="rect">
            <a:avLst/>
          </a:prstGeom>
        </p:spPr>
        <p:txBody>
          <a:bodyPr vert="horz" wrap="square" lIns="0" tIns="12065" rIns="0" bIns="0" rtlCol="0">
            <a:spAutoFit/>
          </a:bodyPr>
          <a:lstStyle/>
          <a:p>
            <a:pPr marL="287020" indent="-274320">
              <a:lnSpc>
                <a:spcPct val="100000"/>
              </a:lnSpc>
              <a:spcBef>
                <a:spcPts val="95"/>
              </a:spcBef>
              <a:buClr>
                <a:srgbClr val="0AD0D9"/>
              </a:buClr>
              <a:buSzPct val="93181"/>
              <a:buFont typeface="Wingdings 2"/>
              <a:buChar char=""/>
              <a:tabLst>
                <a:tab pos="287020" algn="l"/>
                <a:tab pos="287655" algn="l"/>
              </a:tabLst>
            </a:pPr>
            <a:r>
              <a:rPr sz="2200" b="1" i="1" spc="-5" dirty="0">
                <a:latin typeface="Times New Roman"/>
                <a:cs typeface="Times New Roman"/>
              </a:rPr>
              <a:t>Management orientation </a:t>
            </a:r>
            <a:r>
              <a:rPr sz="2200" b="1" i="1" spc="-5" dirty="0">
                <a:latin typeface="Calibri"/>
                <a:cs typeface="Calibri"/>
              </a:rPr>
              <a:t>– </a:t>
            </a:r>
            <a:r>
              <a:rPr sz="2200" spc="-10" dirty="0">
                <a:latin typeface="Times New Roman"/>
                <a:cs typeface="Times New Roman"/>
              </a:rPr>
              <a:t>Home </a:t>
            </a:r>
            <a:r>
              <a:rPr sz="2200" spc="-5" dirty="0">
                <a:latin typeface="Times New Roman"/>
                <a:cs typeface="Times New Roman"/>
              </a:rPr>
              <a:t>country</a:t>
            </a:r>
            <a:r>
              <a:rPr sz="2200" spc="105" dirty="0">
                <a:latin typeface="Times New Roman"/>
                <a:cs typeface="Times New Roman"/>
              </a:rPr>
              <a:t> </a:t>
            </a:r>
            <a:r>
              <a:rPr sz="2200" spc="-5" dirty="0">
                <a:latin typeface="Times New Roman"/>
                <a:cs typeface="Times New Roman"/>
              </a:rPr>
              <a:t>orientation</a:t>
            </a:r>
            <a:endParaRPr sz="2200" dirty="0">
              <a:latin typeface="Times New Roman"/>
              <a:cs typeface="Times New Roman"/>
            </a:endParaRPr>
          </a:p>
          <a:p>
            <a:pPr marL="287020" indent="-274320">
              <a:lnSpc>
                <a:spcPct val="100000"/>
              </a:lnSpc>
              <a:spcBef>
                <a:spcPts val="2160"/>
              </a:spcBef>
              <a:buClr>
                <a:srgbClr val="0AD0D9"/>
              </a:buClr>
              <a:buSzPct val="93181"/>
              <a:buFont typeface="Wingdings 2"/>
              <a:buChar char=""/>
              <a:tabLst>
                <a:tab pos="287020" algn="l"/>
                <a:tab pos="287655" algn="l"/>
              </a:tabLst>
            </a:pPr>
            <a:r>
              <a:rPr sz="2200" b="1" i="1" spc="-5" dirty="0">
                <a:latin typeface="Times New Roman"/>
                <a:cs typeface="Times New Roman"/>
              </a:rPr>
              <a:t>Characteristics</a:t>
            </a:r>
            <a:r>
              <a:rPr sz="2200" b="1" i="1" spc="-20" dirty="0">
                <a:latin typeface="Times New Roman"/>
                <a:cs typeface="Times New Roman"/>
              </a:rPr>
              <a:t> </a:t>
            </a:r>
            <a:r>
              <a:rPr sz="2200" b="1" i="1" spc="-5" dirty="0">
                <a:latin typeface="Times New Roman"/>
                <a:cs typeface="Times New Roman"/>
              </a:rPr>
              <a:t>–</a:t>
            </a:r>
            <a:endParaRPr sz="2200" dirty="0">
              <a:latin typeface="Times New Roman"/>
              <a:cs typeface="Times New Roman"/>
            </a:endParaRPr>
          </a:p>
        </p:txBody>
      </p:sp>
      <p:sp>
        <p:nvSpPr>
          <p:cNvPr id="3" name="object 3"/>
          <p:cNvSpPr txBox="1"/>
          <p:nvPr/>
        </p:nvSpPr>
        <p:spPr>
          <a:xfrm>
            <a:off x="688340" y="2645791"/>
            <a:ext cx="3709035" cy="360680"/>
          </a:xfrm>
          <a:prstGeom prst="rect">
            <a:avLst/>
          </a:prstGeom>
        </p:spPr>
        <p:txBody>
          <a:bodyPr vert="horz" wrap="square" lIns="0" tIns="12065" rIns="0" bIns="0" rtlCol="0">
            <a:spAutoFit/>
          </a:bodyPr>
          <a:lstStyle/>
          <a:p>
            <a:pPr marL="287020" indent="-274320">
              <a:lnSpc>
                <a:spcPct val="100000"/>
              </a:lnSpc>
              <a:spcBef>
                <a:spcPts val="95"/>
              </a:spcBef>
              <a:buClr>
                <a:srgbClr val="0D0D0D"/>
              </a:buClr>
              <a:buSzPct val="93181"/>
              <a:buFont typeface="Wingdings"/>
              <a:buChar char=""/>
              <a:tabLst>
                <a:tab pos="287655" algn="l"/>
                <a:tab pos="1517015" algn="l"/>
                <a:tab pos="2890520" algn="l"/>
              </a:tabLst>
            </a:pPr>
            <a:r>
              <a:rPr sz="2200" spc="-5" dirty="0">
                <a:latin typeface="Times New Roman"/>
                <a:cs typeface="Times New Roman"/>
              </a:rPr>
              <a:t>Overseas	o</a:t>
            </a:r>
            <a:r>
              <a:rPr sz="2200" dirty="0">
                <a:latin typeface="Times New Roman"/>
                <a:cs typeface="Times New Roman"/>
              </a:rPr>
              <a:t>p</a:t>
            </a:r>
            <a:r>
              <a:rPr sz="2200" spc="-5" dirty="0">
                <a:latin typeface="Times New Roman"/>
                <a:cs typeface="Times New Roman"/>
              </a:rPr>
              <a:t>eratio</a:t>
            </a:r>
            <a:r>
              <a:rPr sz="2200" dirty="0">
                <a:latin typeface="Times New Roman"/>
                <a:cs typeface="Times New Roman"/>
              </a:rPr>
              <a:t>n</a:t>
            </a:r>
            <a:r>
              <a:rPr sz="2200" spc="-5" dirty="0">
                <a:latin typeface="Times New Roman"/>
                <a:cs typeface="Times New Roman"/>
              </a:rPr>
              <a:t>s</a:t>
            </a:r>
            <a:r>
              <a:rPr sz="2200" dirty="0">
                <a:latin typeface="Times New Roman"/>
                <a:cs typeface="Times New Roman"/>
              </a:rPr>
              <a:t>	</a:t>
            </a:r>
            <a:r>
              <a:rPr sz="2200" spc="-5" dirty="0">
                <a:latin typeface="Times New Roman"/>
                <a:cs typeface="Times New Roman"/>
              </a:rPr>
              <a:t>view</a:t>
            </a:r>
            <a:r>
              <a:rPr sz="2200" spc="-15" dirty="0">
                <a:latin typeface="Times New Roman"/>
                <a:cs typeface="Times New Roman"/>
              </a:rPr>
              <a:t>e</a:t>
            </a:r>
            <a:r>
              <a:rPr sz="2200" spc="-5" dirty="0">
                <a:latin typeface="Times New Roman"/>
                <a:cs typeface="Times New Roman"/>
              </a:rPr>
              <a:t>d</a:t>
            </a:r>
            <a:endParaRPr sz="2200" dirty="0">
              <a:latin typeface="Times New Roman"/>
              <a:cs typeface="Times New Roman"/>
            </a:endParaRPr>
          </a:p>
        </p:txBody>
      </p:sp>
      <p:sp>
        <p:nvSpPr>
          <p:cNvPr id="4" name="object 4"/>
          <p:cNvSpPr txBox="1"/>
          <p:nvPr/>
        </p:nvSpPr>
        <p:spPr>
          <a:xfrm>
            <a:off x="4581271" y="2645791"/>
            <a:ext cx="1597660" cy="360680"/>
          </a:xfrm>
          <a:prstGeom prst="rect">
            <a:avLst/>
          </a:prstGeom>
        </p:spPr>
        <p:txBody>
          <a:bodyPr vert="horz" wrap="square" lIns="0" tIns="12065" rIns="0" bIns="0" rtlCol="0">
            <a:spAutoFit/>
          </a:bodyPr>
          <a:lstStyle/>
          <a:p>
            <a:pPr marL="12700">
              <a:lnSpc>
                <a:spcPct val="100000"/>
              </a:lnSpc>
              <a:spcBef>
                <a:spcPts val="95"/>
              </a:spcBef>
              <a:tabLst>
                <a:tab pos="452755" algn="l"/>
              </a:tabLst>
            </a:pPr>
            <a:r>
              <a:rPr sz="2200" spc="-10" dirty="0">
                <a:latin typeface="Times New Roman"/>
                <a:cs typeface="Times New Roman"/>
              </a:rPr>
              <a:t>a</a:t>
            </a:r>
            <a:r>
              <a:rPr sz="2200" spc="-5" dirty="0">
                <a:latin typeface="Times New Roman"/>
                <a:cs typeface="Times New Roman"/>
              </a:rPr>
              <a:t>s</a:t>
            </a:r>
            <a:r>
              <a:rPr sz="2200" dirty="0">
                <a:latin typeface="Times New Roman"/>
                <a:cs typeface="Times New Roman"/>
              </a:rPr>
              <a:t>	</a:t>
            </a:r>
            <a:r>
              <a:rPr sz="2200" spc="-5" dirty="0">
                <a:latin typeface="Times New Roman"/>
                <a:cs typeface="Times New Roman"/>
              </a:rPr>
              <a:t>sec</a:t>
            </a:r>
            <a:r>
              <a:rPr sz="2200" spc="0" dirty="0">
                <a:latin typeface="Times New Roman"/>
                <a:cs typeface="Times New Roman"/>
              </a:rPr>
              <a:t>o</a:t>
            </a:r>
            <a:r>
              <a:rPr sz="2200" dirty="0">
                <a:latin typeface="Times New Roman"/>
                <a:cs typeface="Times New Roman"/>
              </a:rPr>
              <a:t>nd</a:t>
            </a:r>
            <a:r>
              <a:rPr sz="2200" spc="-5" dirty="0">
                <a:latin typeface="Times New Roman"/>
                <a:cs typeface="Times New Roman"/>
              </a:rPr>
              <a:t>a</a:t>
            </a:r>
            <a:r>
              <a:rPr sz="2200" spc="-25" dirty="0">
                <a:latin typeface="Times New Roman"/>
                <a:cs typeface="Times New Roman"/>
              </a:rPr>
              <a:t>r</a:t>
            </a:r>
            <a:r>
              <a:rPr sz="2200" spc="-5" dirty="0">
                <a:latin typeface="Times New Roman"/>
                <a:cs typeface="Times New Roman"/>
              </a:rPr>
              <a:t>y</a:t>
            </a:r>
            <a:endParaRPr sz="2200" dirty="0">
              <a:latin typeface="Times New Roman"/>
              <a:cs typeface="Times New Roman"/>
            </a:endParaRPr>
          </a:p>
        </p:txBody>
      </p:sp>
      <p:sp>
        <p:nvSpPr>
          <p:cNvPr id="5" name="object 5"/>
          <p:cNvSpPr txBox="1"/>
          <p:nvPr/>
        </p:nvSpPr>
        <p:spPr>
          <a:xfrm>
            <a:off x="6364604" y="2645791"/>
            <a:ext cx="1334135" cy="360680"/>
          </a:xfrm>
          <a:prstGeom prst="rect">
            <a:avLst/>
          </a:prstGeom>
        </p:spPr>
        <p:txBody>
          <a:bodyPr vert="horz" wrap="square" lIns="0" tIns="12065" rIns="0" bIns="0" rtlCol="0">
            <a:spAutoFit/>
          </a:bodyPr>
          <a:lstStyle/>
          <a:p>
            <a:pPr marL="12700">
              <a:lnSpc>
                <a:spcPct val="100000"/>
              </a:lnSpc>
              <a:spcBef>
                <a:spcPts val="95"/>
              </a:spcBef>
              <a:tabLst>
                <a:tab pos="437515" algn="l"/>
              </a:tabLst>
            </a:pPr>
            <a:r>
              <a:rPr sz="2200" spc="-5" dirty="0">
                <a:latin typeface="Times New Roman"/>
                <a:cs typeface="Times New Roman"/>
              </a:rPr>
              <a:t>&amp;	pr</a:t>
            </a:r>
            <a:r>
              <a:rPr sz="2200" spc="0" dirty="0">
                <a:latin typeface="Times New Roman"/>
                <a:cs typeface="Times New Roman"/>
              </a:rPr>
              <a:t>i</a:t>
            </a:r>
            <a:r>
              <a:rPr sz="2200" spc="-25" dirty="0">
                <a:latin typeface="Times New Roman"/>
                <a:cs typeface="Times New Roman"/>
              </a:rPr>
              <a:t>m</a:t>
            </a:r>
            <a:r>
              <a:rPr sz="2200" dirty="0">
                <a:latin typeface="Times New Roman"/>
                <a:cs typeface="Times New Roman"/>
              </a:rPr>
              <a:t>a</a:t>
            </a:r>
            <a:r>
              <a:rPr sz="2200" spc="-5" dirty="0">
                <a:latin typeface="Times New Roman"/>
                <a:cs typeface="Times New Roman"/>
              </a:rPr>
              <a:t>ry</a:t>
            </a:r>
            <a:endParaRPr sz="2200">
              <a:latin typeface="Times New Roman"/>
              <a:cs typeface="Times New Roman"/>
            </a:endParaRPr>
          </a:p>
        </p:txBody>
      </p:sp>
      <p:sp>
        <p:nvSpPr>
          <p:cNvPr id="6" name="object 6"/>
          <p:cNvSpPr txBox="1"/>
          <p:nvPr/>
        </p:nvSpPr>
        <p:spPr>
          <a:xfrm>
            <a:off x="7885938" y="2645791"/>
            <a:ext cx="1179830" cy="360680"/>
          </a:xfrm>
          <a:prstGeom prst="rect">
            <a:avLst/>
          </a:prstGeom>
        </p:spPr>
        <p:txBody>
          <a:bodyPr vert="horz" wrap="square" lIns="0" tIns="12065" rIns="0" bIns="0" rtlCol="0">
            <a:spAutoFit/>
          </a:bodyPr>
          <a:lstStyle/>
          <a:p>
            <a:pPr marL="12700">
              <a:lnSpc>
                <a:spcPct val="100000"/>
              </a:lnSpc>
              <a:spcBef>
                <a:spcPts val="95"/>
              </a:spcBef>
              <a:tabLst>
                <a:tab pos="932815" algn="l"/>
              </a:tabLst>
            </a:pPr>
            <a:r>
              <a:rPr sz="2200" spc="-5" dirty="0">
                <a:latin typeface="Times New Roman"/>
                <a:cs typeface="Times New Roman"/>
              </a:rPr>
              <a:t>m</a:t>
            </a:r>
            <a:r>
              <a:rPr sz="2200" spc="-15" dirty="0">
                <a:latin typeface="Times New Roman"/>
                <a:cs typeface="Times New Roman"/>
              </a:rPr>
              <a:t>e</a:t>
            </a:r>
            <a:r>
              <a:rPr sz="2200" spc="-5" dirty="0">
                <a:latin typeface="Times New Roman"/>
                <a:cs typeface="Times New Roman"/>
              </a:rPr>
              <a:t>ans</a:t>
            </a:r>
            <a:r>
              <a:rPr sz="2200" dirty="0">
                <a:latin typeface="Times New Roman"/>
                <a:cs typeface="Times New Roman"/>
              </a:rPr>
              <a:t>	of</a:t>
            </a:r>
            <a:endParaRPr sz="2200">
              <a:latin typeface="Times New Roman"/>
              <a:cs typeface="Times New Roman"/>
            </a:endParaRPr>
          </a:p>
        </p:txBody>
      </p:sp>
      <p:sp>
        <p:nvSpPr>
          <p:cNvPr id="7" name="object 7"/>
          <p:cNvSpPr txBox="1"/>
          <p:nvPr/>
        </p:nvSpPr>
        <p:spPr>
          <a:xfrm>
            <a:off x="688340" y="2947542"/>
            <a:ext cx="8378190" cy="3076575"/>
          </a:xfrm>
          <a:prstGeom prst="rect">
            <a:avLst/>
          </a:prstGeom>
        </p:spPr>
        <p:txBody>
          <a:bodyPr vert="horz" wrap="square" lIns="0" tIns="12065" rIns="0" bIns="0" rtlCol="0">
            <a:spAutoFit/>
          </a:bodyPr>
          <a:lstStyle/>
          <a:p>
            <a:pPr marL="287020">
              <a:lnSpc>
                <a:spcPct val="100000"/>
              </a:lnSpc>
              <a:spcBef>
                <a:spcPts val="95"/>
              </a:spcBef>
            </a:pPr>
            <a:r>
              <a:rPr sz="2200" spc="-5" dirty="0">
                <a:latin typeface="Times New Roman"/>
                <a:cs typeface="Times New Roman"/>
              </a:rPr>
              <a:t>disposing the surplus</a:t>
            </a:r>
            <a:r>
              <a:rPr sz="2200" dirty="0">
                <a:latin typeface="Times New Roman"/>
                <a:cs typeface="Times New Roman"/>
              </a:rPr>
              <a:t> </a:t>
            </a:r>
            <a:r>
              <a:rPr sz="2200" spc="-5" dirty="0">
                <a:latin typeface="Times New Roman"/>
                <a:cs typeface="Times New Roman"/>
              </a:rPr>
              <a:t>production</a:t>
            </a:r>
            <a:endParaRPr sz="2200" dirty="0">
              <a:latin typeface="Times New Roman"/>
              <a:cs typeface="Times New Roman"/>
            </a:endParaRPr>
          </a:p>
          <a:p>
            <a:pPr>
              <a:lnSpc>
                <a:spcPct val="100000"/>
              </a:lnSpc>
              <a:spcBef>
                <a:spcPts val="50"/>
              </a:spcBef>
            </a:pPr>
            <a:endParaRPr sz="2050" dirty="0">
              <a:latin typeface="Times New Roman"/>
              <a:cs typeface="Times New Roman"/>
            </a:endParaRPr>
          </a:p>
          <a:p>
            <a:pPr marL="287020" marR="6350" indent="-274320">
              <a:lnSpc>
                <a:spcPts val="2380"/>
              </a:lnSpc>
              <a:buClr>
                <a:srgbClr val="0D0D0D"/>
              </a:buClr>
              <a:buSzPct val="93181"/>
              <a:buFont typeface="Wingdings"/>
              <a:buChar char=""/>
              <a:tabLst>
                <a:tab pos="287655" algn="l"/>
              </a:tabLst>
            </a:pPr>
            <a:r>
              <a:rPr sz="2200" spc="-5" dirty="0">
                <a:latin typeface="Times New Roman"/>
                <a:cs typeface="Times New Roman"/>
              </a:rPr>
              <a:t>Domestic techniques &amp; personnel superior to foreign &amp; </a:t>
            </a:r>
            <a:r>
              <a:rPr sz="2200" spc="-10" dirty="0">
                <a:latin typeface="Times New Roman"/>
                <a:cs typeface="Times New Roman"/>
              </a:rPr>
              <a:t>most effective  </a:t>
            </a:r>
            <a:r>
              <a:rPr sz="2200" spc="-5" dirty="0">
                <a:latin typeface="Times New Roman"/>
                <a:cs typeface="Times New Roman"/>
              </a:rPr>
              <a:t>in overseas</a:t>
            </a:r>
            <a:r>
              <a:rPr sz="2200" dirty="0">
                <a:latin typeface="Times New Roman"/>
                <a:cs typeface="Times New Roman"/>
              </a:rPr>
              <a:t> </a:t>
            </a:r>
            <a:r>
              <a:rPr sz="2200" spc="-10" dirty="0">
                <a:latin typeface="Times New Roman"/>
                <a:cs typeface="Times New Roman"/>
              </a:rPr>
              <a:t>market</a:t>
            </a:r>
            <a:endParaRPr sz="2200" dirty="0">
              <a:latin typeface="Times New Roman"/>
              <a:cs typeface="Times New Roman"/>
            </a:endParaRPr>
          </a:p>
          <a:p>
            <a:pPr>
              <a:lnSpc>
                <a:spcPct val="100000"/>
              </a:lnSpc>
              <a:spcBef>
                <a:spcPts val="10"/>
              </a:spcBef>
              <a:buClr>
                <a:srgbClr val="0D0D0D"/>
              </a:buClr>
              <a:buFont typeface="Wingdings"/>
              <a:buChar char=""/>
            </a:pPr>
            <a:endParaRPr sz="2050" dirty="0">
              <a:latin typeface="Times New Roman"/>
              <a:cs typeface="Times New Roman"/>
            </a:endParaRPr>
          </a:p>
          <a:p>
            <a:pPr marL="287020" marR="5080" indent="-274320">
              <a:lnSpc>
                <a:spcPts val="2380"/>
              </a:lnSpc>
              <a:buClr>
                <a:srgbClr val="0D0D0D"/>
              </a:buClr>
              <a:buSzPct val="93181"/>
              <a:buFont typeface="Wingdings"/>
              <a:buChar char=""/>
              <a:tabLst>
                <a:tab pos="287655" algn="l"/>
              </a:tabLst>
            </a:pPr>
            <a:r>
              <a:rPr sz="2200" spc="-5" dirty="0">
                <a:latin typeface="Times New Roman"/>
                <a:cs typeface="Times New Roman"/>
              </a:rPr>
              <a:t>Domestic marketing </a:t>
            </a:r>
            <a:r>
              <a:rPr sz="2200" spc="-10" dirty="0">
                <a:latin typeface="Times New Roman"/>
                <a:cs typeface="Times New Roman"/>
              </a:rPr>
              <a:t>mix </a:t>
            </a:r>
            <a:r>
              <a:rPr sz="2200" dirty="0">
                <a:latin typeface="Times New Roman"/>
                <a:cs typeface="Times New Roman"/>
              </a:rPr>
              <a:t>is </a:t>
            </a:r>
            <a:r>
              <a:rPr sz="2200" spc="-5" dirty="0">
                <a:latin typeface="Times New Roman"/>
                <a:cs typeface="Times New Roman"/>
              </a:rPr>
              <a:t>employed without major modifications in  overseas</a:t>
            </a:r>
            <a:r>
              <a:rPr sz="2200" spc="-10" dirty="0">
                <a:latin typeface="Times New Roman"/>
                <a:cs typeface="Times New Roman"/>
              </a:rPr>
              <a:t> market</a:t>
            </a:r>
            <a:endParaRPr sz="2200" dirty="0">
              <a:latin typeface="Times New Roman"/>
              <a:cs typeface="Times New Roman"/>
            </a:endParaRPr>
          </a:p>
          <a:p>
            <a:pPr>
              <a:lnSpc>
                <a:spcPct val="100000"/>
              </a:lnSpc>
              <a:spcBef>
                <a:spcPts val="10"/>
              </a:spcBef>
              <a:buClr>
                <a:srgbClr val="0D0D0D"/>
              </a:buClr>
              <a:buFont typeface="Wingdings"/>
              <a:buChar char=""/>
            </a:pPr>
            <a:endParaRPr sz="2050" dirty="0">
              <a:latin typeface="Times New Roman"/>
              <a:cs typeface="Times New Roman"/>
            </a:endParaRPr>
          </a:p>
          <a:p>
            <a:pPr marL="287020" marR="7620" indent="-274320">
              <a:lnSpc>
                <a:spcPts val="2380"/>
              </a:lnSpc>
              <a:spcBef>
                <a:spcPts val="5"/>
              </a:spcBef>
              <a:buClr>
                <a:srgbClr val="0D0D0D"/>
              </a:buClr>
              <a:buSzPct val="93181"/>
              <a:buFont typeface="Wingdings"/>
              <a:buChar char=""/>
              <a:tabLst>
                <a:tab pos="287655" algn="l"/>
              </a:tabLst>
            </a:pPr>
            <a:r>
              <a:rPr sz="2200" spc="-5" dirty="0">
                <a:latin typeface="Times New Roman"/>
                <a:cs typeface="Times New Roman"/>
              </a:rPr>
              <a:t>All foreign marketing operations are planned &amp; carried out </a:t>
            </a:r>
            <a:r>
              <a:rPr sz="2200" dirty="0">
                <a:latin typeface="Times New Roman"/>
                <a:cs typeface="Times New Roman"/>
              </a:rPr>
              <a:t>from </a:t>
            </a:r>
            <a:r>
              <a:rPr sz="2200" spc="-10" dirty="0">
                <a:latin typeface="Times New Roman"/>
                <a:cs typeface="Times New Roman"/>
              </a:rPr>
              <a:t>home  </a:t>
            </a:r>
            <a:r>
              <a:rPr sz="2200" spc="-5" dirty="0">
                <a:latin typeface="Times New Roman"/>
                <a:cs typeface="Times New Roman"/>
              </a:rPr>
              <a:t>base &amp; overseas marketing administered by export</a:t>
            </a:r>
            <a:r>
              <a:rPr sz="2200" spc="75" dirty="0">
                <a:latin typeface="Times New Roman"/>
                <a:cs typeface="Times New Roman"/>
              </a:rPr>
              <a:t> </a:t>
            </a:r>
            <a:r>
              <a:rPr sz="2200" spc="-5" dirty="0">
                <a:latin typeface="Times New Roman"/>
                <a:cs typeface="Times New Roman"/>
              </a:rPr>
              <a:t>department</a:t>
            </a:r>
            <a:endParaRPr sz="2200" dirty="0">
              <a:latin typeface="Times New Roman"/>
              <a:cs typeface="Times New Roman"/>
            </a:endParaRPr>
          </a:p>
        </p:txBody>
      </p:sp>
      <p:sp>
        <p:nvSpPr>
          <p:cNvPr id="8" name="object 8"/>
          <p:cNvSpPr/>
          <p:nvPr/>
        </p:nvSpPr>
        <p:spPr>
          <a:xfrm>
            <a:off x="1906523" y="862583"/>
            <a:ext cx="5045964" cy="498348"/>
          </a:xfrm>
          <a:prstGeom prst="rect">
            <a:avLst/>
          </a:prstGeom>
          <a:blipFill>
            <a:blip r:embed="rId2" cstate="print"/>
            <a:stretch>
              <a:fillRect/>
            </a:stretch>
          </a:blipFill>
        </p:spPr>
        <p:txBody>
          <a:bodyPr wrap="square" lIns="0" tIns="0" rIns="0" bIns="0" rtlCol="0"/>
          <a:lstStyle/>
          <a:p>
            <a:endParaRPr/>
          </a:p>
        </p:txBody>
      </p:sp>
      <p:sp>
        <p:nvSpPr>
          <p:cNvPr id="9" name="object 9"/>
          <p:cNvSpPr/>
          <p:nvPr/>
        </p:nvSpPr>
        <p:spPr>
          <a:xfrm>
            <a:off x="1926335" y="887094"/>
            <a:ext cx="4981956" cy="434340"/>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93444" y="932433"/>
            <a:ext cx="6277610" cy="701675"/>
          </a:xfrm>
          <a:prstGeom prst="rect">
            <a:avLst/>
          </a:prstGeom>
        </p:spPr>
        <p:txBody>
          <a:bodyPr vert="horz" wrap="square" lIns="0" tIns="5715" rIns="0" bIns="0" rtlCol="0">
            <a:spAutoFit/>
          </a:bodyPr>
          <a:lstStyle/>
          <a:p>
            <a:pPr marL="12700" marR="5080">
              <a:lnSpc>
                <a:spcPct val="101800"/>
              </a:lnSpc>
              <a:spcBef>
                <a:spcPts val="45"/>
              </a:spcBef>
              <a:tabLst>
                <a:tab pos="2527300" algn="l"/>
              </a:tabLst>
            </a:pPr>
            <a:r>
              <a:rPr sz="2200" i="1" spc="-5" dirty="0">
                <a:latin typeface="Times New Roman"/>
                <a:cs typeface="Times New Roman"/>
              </a:rPr>
              <a:t>Marketing</a:t>
            </a:r>
            <a:r>
              <a:rPr sz="2200" i="1" spc="5" dirty="0">
                <a:latin typeface="Times New Roman"/>
                <a:cs typeface="Times New Roman"/>
              </a:rPr>
              <a:t> </a:t>
            </a:r>
            <a:r>
              <a:rPr sz="2200" i="1" spc="-5" dirty="0">
                <a:latin typeface="Times New Roman"/>
                <a:cs typeface="Times New Roman"/>
              </a:rPr>
              <a:t>strategy</a:t>
            </a:r>
            <a:r>
              <a:rPr sz="2200" i="1" spc="10" dirty="0">
                <a:latin typeface="Times New Roman"/>
                <a:cs typeface="Times New Roman"/>
              </a:rPr>
              <a:t> </a:t>
            </a:r>
            <a:r>
              <a:rPr sz="2200" i="1" spc="-5" dirty="0">
                <a:latin typeface="Calibri"/>
                <a:cs typeface="Calibri"/>
              </a:rPr>
              <a:t>–	</a:t>
            </a:r>
            <a:r>
              <a:rPr sz="2200" b="0" spc="-5" dirty="0">
                <a:latin typeface="Times New Roman"/>
                <a:cs typeface="Times New Roman"/>
              </a:rPr>
              <a:t>Extension of domestic strategy to  foreign</a:t>
            </a:r>
            <a:r>
              <a:rPr sz="2200" b="0" dirty="0">
                <a:latin typeface="Times New Roman"/>
                <a:cs typeface="Times New Roman"/>
              </a:rPr>
              <a:t> </a:t>
            </a:r>
            <a:r>
              <a:rPr sz="2200" b="0" spc="-5" dirty="0">
                <a:latin typeface="Times New Roman"/>
                <a:cs typeface="Times New Roman"/>
              </a:rPr>
              <a:t>market</a:t>
            </a:r>
            <a:endParaRPr sz="2200">
              <a:latin typeface="Times New Roman"/>
              <a:cs typeface="Times New Roman"/>
            </a:endParaRPr>
          </a:p>
        </p:txBody>
      </p:sp>
      <p:sp>
        <p:nvSpPr>
          <p:cNvPr id="3" name="object 3"/>
          <p:cNvSpPr txBox="1"/>
          <p:nvPr/>
        </p:nvSpPr>
        <p:spPr>
          <a:xfrm>
            <a:off x="993444" y="1937969"/>
            <a:ext cx="6619240" cy="4726305"/>
          </a:xfrm>
          <a:prstGeom prst="rect">
            <a:avLst/>
          </a:prstGeom>
        </p:spPr>
        <p:txBody>
          <a:bodyPr vert="horz" wrap="square" lIns="0" tIns="12065" rIns="0" bIns="0" rtlCol="0">
            <a:spAutoFit/>
          </a:bodyPr>
          <a:lstStyle/>
          <a:p>
            <a:pPr marL="12700">
              <a:lnSpc>
                <a:spcPct val="100000"/>
              </a:lnSpc>
              <a:spcBef>
                <a:spcPts val="95"/>
              </a:spcBef>
            </a:pPr>
            <a:r>
              <a:rPr sz="2200" b="1" i="1" spc="-5" dirty="0">
                <a:latin typeface="Times New Roman"/>
                <a:cs typeface="Times New Roman"/>
              </a:rPr>
              <a:t>Companies’ basic objective </a:t>
            </a:r>
            <a:r>
              <a:rPr sz="2200" b="1" i="1" spc="-5" dirty="0">
                <a:latin typeface="Calibri"/>
                <a:cs typeface="Calibri"/>
              </a:rPr>
              <a:t>–</a:t>
            </a:r>
            <a:r>
              <a:rPr sz="2200" b="1" i="1" spc="-160" dirty="0">
                <a:latin typeface="Calibri"/>
                <a:cs typeface="Calibri"/>
              </a:rPr>
              <a:t> </a:t>
            </a:r>
            <a:r>
              <a:rPr sz="2200" spc="-5" dirty="0">
                <a:latin typeface="Times New Roman"/>
                <a:cs typeface="Times New Roman"/>
              </a:rPr>
              <a:t>Profitability</a:t>
            </a:r>
            <a:endParaRPr sz="2200">
              <a:latin typeface="Times New Roman"/>
              <a:cs typeface="Times New Roman"/>
            </a:endParaRPr>
          </a:p>
          <a:p>
            <a:pPr marL="12700" marR="2924810">
              <a:lnSpc>
                <a:spcPct val="200000"/>
              </a:lnSpc>
            </a:pPr>
            <a:r>
              <a:rPr sz="2200" b="1" i="1" spc="-25" dirty="0">
                <a:latin typeface="Times New Roman"/>
                <a:cs typeface="Times New Roman"/>
              </a:rPr>
              <a:t>Type </a:t>
            </a:r>
            <a:r>
              <a:rPr sz="2200" b="1" i="1" spc="-5" dirty="0">
                <a:latin typeface="Times New Roman"/>
                <a:cs typeface="Times New Roman"/>
              </a:rPr>
              <a:t>of governance </a:t>
            </a:r>
            <a:r>
              <a:rPr sz="2200" b="1" i="1" spc="-5" dirty="0">
                <a:latin typeface="Calibri"/>
                <a:cs typeface="Calibri"/>
              </a:rPr>
              <a:t>– </a:t>
            </a:r>
            <a:r>
              <a:rPr sz="2200" spc="-25" dirty="0">
                <a:latin typeface="Times New Roman"/>
                <a:cs typeface="Times New Roman"/>
              </a:rPr>
              <a:t>Top-down  </a:t>
            </a:r>
            <a:r>
              <a:rPr sz="2200" b="1" i="1" spc="-5" dirty="0">
                <a:latin typeface="Times New Roman"/>
                <a:cs typeface="Times New Roman"/>
              </a:rPr>
              <a:t>Culture </a:t>
            </a:r>
            <a:r>
              <a:rPr sz="2200" b="1" i="1" spc="-5" dirty="0">
                <a:latin typeface="Calibri"/>
                <a:cs typeface="Calibri"/>
              </a:rPr>
              <a:t>- </a:t>
            </a:r>
            <a:r>
              <a:rPr sz="2200" spc="-10" dirty="0">
                <a:latin typeface="Times New Roman"/>
                <a:cs typeface="Times New Roman"/>
              </a:rPr>
              <a:t>Home </a:t>
            </a:r>
            <a:r>
              <a:rPr sz="2200" spc="-5" dirty="0">
                <a:latin typeface="Times New Roman"/>
                <a:cs typeface="Times New Roman"/>
              </a:rPr>
              <a:t>country  </a:t>
            </a:r>
            <a:r>
              <a:rPr sz="2200" b="1" i="1" spc="-25" dirty="0">
                <a:latin typeface="Times New Roman"/>
                <a:cs typeface="Times New Roman"/>
              </a:rPr>
              <a:t>Technology </a:t>
            </a:r>
            <a:r>
              <a:rPr sz="2200" b="1" i="1" spc="-5" dirty="0">
                <a:latin typeface="Calibri"/>
                <a:cs typeface="Calibri"/>
              </a:rPr>
              <a:t>- </a:t>
            </a:r>
            <a:r>
              <a:rPr sz="2200" spc="-5" dirty="0">
                <a:latin typeface="Times New Roman"/>
                <a:cs typeface="Times New Roman"/>
              </a:rPr>
              <a:t>Mass</a:t>
            </a:r>
            <a:r>
              <a:rPr sz="2200" spc="-35" dirty="0">
                <a:latin typeface="Times New Roman"/>
                <a:cs typeface="Times New Roman"/>
              </a:rPr>
              <a:t> </a:t>
            </a:r>
            <a:r>
              <a:rPr sz="2200" spc="-5" dirty="0">
                <a:latin typeface="Times New Roman"/>
                <a:cs typeface="Times New Roman"/>
              </a:rPr>
              <a:t>production</a:t>
            </a:r>
            <a:endParaRPr sz="2200">
              <a:latin typeface="Times New Roman"/>
              <a:cs typeface="Times New Roman"/>
            </a:endParaRPr>
          </a:p>
          <a:p>
            <a:pPr>
              <a:lnSpc>
                <a:spcPct val="100000"/>
              </a:lnSpc>
              <a:spcBef>
                <a:spcPts val="50"/>
              </a:spcBef>
            </a:pPr>
            <a:endParaRPr sz="2250">
              <a:latin typeface="Times New Roman"/>
              <a:cs typeface="Times New Roman"/>
            </a:endParaRPr>
          </a:p>
          <a:p>
            <a:pPr marL="12700">
              <a:lnSpc>
                <a:spcPct val="100000"/>
              </a:lnSpc>
            </a:pPr>
            <a:r>
              <a:rPr sz="2200" b="1" i="1" spc="-5" dirty="0">
                <a:latin typeface="Times New Roman"/>
                <a:cs typeface="Times New Roman"/>
              </a:rPr>
              <a:t>HRM practices </a:t>
            </a:r>
            <a:r>
              <a:rPr sz="2200" b="1" i="1" spc="-5" dirty="0">
                <a:latin typeface="Calibri"/>
                <a:cs typeface="Calibri"/>
              </a:rPr>
              <a:t>– </a:t>
            </a:r>
            <a:r>
              <a:rPr sz="2200" spc="-5" dirty="0">
                <a:latin typeface="Times New Roman"/>
                <a:cs typeface="Times New Roman"/>
              </a:rPr>
              <a:t>Overseas operations are managed</a:t>
            </a:r>
            <a:r>
              <a:rPr sz="2200" spc="40" dirty="0">
                <a:latin typeface="Times New Roman"/>
                <a:cs typeface="Times New Roman"/>
              </a:rPr>
              <a:t> </a:t>
            </a:r>
            <a:r>
              <a:rPr sz="2200" spc="-5" dirty="0">
                <a:latin typeface="Times New Roman"/>
                <a:cs typeface="Times New Roman"/>
              </a:rPr>
              <a:t>by</a:t>
            </a:r>
            <a:endParaRPr sz="2200">
              <a:latin typeface="Times New Roman"/>
              <a:cs typeface="Times New Roman"/>
            </a:endParaRPr>
          </a:p>
          <a:p>
            <a:pPr marL="12700">
              <a:lnSpc>
                <a:spcPct val="100000"/>
              </a:lnSpc>
              <a:spcBef>
                <a:spcPts val="45"/>
              </a:spcBef>
            </a:pPr>
            <a:r>
              <a:rPr sz="2200" spc="-5" dirty="0">
                <a:latin typeface="Times New Roman"/>
                <a:cs typeface="Times New Roman"/>
              </a:rPr>
              <a:t>people from </a:t>
            </a:r>
            <a:r>
              <a:rPr sz="2200" spc="-10" dirty="0">
                <a:latin typeface="Times New Roman"/>
                <a:cs typeface="Times New Roman"/>
              </a:rPr>
              <a:t>home</a:t>
            </a:r>
            <a:r>
              <a:rPr sz="2200" spc="15" dirty="0">
                <a:latin typeface="Times New Roman"/>
                <a:cs typeface="Times New Roman"/>
              </a:rPr>
              <a:t> </a:t>
            </a:r>
            <a:r>
              <a:rPr sz="2200" spc="-5" dirty="0">
                <a:latin typeface="Times New Roman"/>
                <a:cs typeface="Times New Roman"/>
              </a:rPr>
              <a:t>country</a:t>
            </a:r>
            <a:endParaRPr sz="2200">
              <a:latin typeface="Times New Roman"/>
              <a:cs typeface="Times New Roman"/>
            </a:endParaRPr>
          </a:p>
          <a:p>
            <a:pPr>
              <a:lnSpc>
                <a:spcPct val="100000"/>
              </a:lnSpc>
              <a:spcBef>
                <a:spcPts val="40"/>
              </a:spcBef>
            </a:pPr>
            <a:endParaRPr sz="2200">
              <a:latin typeface="Times New Roman"/>
              <a:cs typeface="Times New Roman"/>
            </a:endParaRPr>
          </a:p>
          <a:p>
            <a:pPr marL="12700" marR="5080">
              <a:lnSpc>
                <a:spcPct val="100899"/>
              </a:lnSpc>
            </a:pPr>
            <a:r>
              <a:rPr sz="2200" b="1" i="1" spc="-5" dirty="0">
                <a:latin typeface="Times New Roman"/>
                <a:cs typeface="Times New Roman"/>
              </a:rPr>
              <a:t>Managerial predisposition </a:t>
            </a:r>
            <a:r>
              <a:rPr sz="2200" b="1" i="1" spc="-5" dirty="0">
                <a:latin typeface="Calibri"/>
                <a:cs typeface="Calibri"/>
              </a:rPr>
              <a:t>- </a:t>
            </a:r>
            <a:r>
              <a:rPr sz="2200" spc="-5" dirty="0">
                <a:latin typeface="Times New Roman"/>
                <a:cs typeface="Times New Roman"/>
              </a:rPr>
              <a:t>Manager/MNC rely on values  &amp; interests of parent company in formulating and  </a:t>
            </a:r>
            <a:r>
              <a:rPr sz="2200" spc="-10" dirty="0">
                <a:latin typeface="Times New Roman"/>
                <a:cs typeface="Times New Roman"/>
              </a:rPr>
              <a:t>implementing </a:t>
            </a:r>
            <a:r>
              <a:rPr sz="2200" spc="-5" dirty="0">
                <a:latin typeface="Times New Roman"/>
                <a:cs typeface="Times New Roman"/>
              </a:rPr>
              <a:t>strategic</a:t>
            </a:r>
            <a:r>
              <a:rPr sz="2200" spc="40" dirty="0">
                <a:latin typeface="Times New Roman"/>
                <a:cs typeface="Times New Roman"/>
              </a:rPr>
              <a:t> </a:t>
            </a:r>
            <a:r>
              <a:rPr sz="2200" spc="-5" dirty="0">
                <a:latin typeface="Times New Roman"/>
                <a:cs typeface="Times New Roman"/>
              </a:rPr>
              <a:t>plan</a:t>
            </a:r>
            <a:endParaRPr sz="2200">
              <a:latin typeface="Times New Roman"/>
              <a:cs typeface="Times New Roman"/>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28" y="0"/>
            <a:ext cx="914559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p:nvPr>
        </p:nvSpPr>
        <p:spPr>
          <a:xfrm>
            <a:off x="688340" y="1185799"/>
            <a:ext cx="977900" cy="360680"/>
          </a:xfrm>
          <a:prstGeom prst="rect">
            <a:avLst/>
          </a:prstGeom>
        </p:spPr>
        <p:txBody>
          <a:bodyPr vert="horz" wrap="square" lIns="0" tIns="12065" rIns="0" bIns="0" rtlCol="0">
            <a:spAutoFit/>
          </a:bodyPr>
          <a:lstStyle/>
          <a:p>
            <a:pPr marL="12700">
              <a:lnSpc>
                <a:spcPct val="100000"/>
              </a:lnSpc>
              <a:spcBef>
                <a:spcPts val="95"/>
              </a:spcBef>
            </a:pPr>
            <a:r>
              <a:rPr sz="2200" i="1" spc="-5" dirty="0">
                <a:latin typeface="Times New Roman"/>
                <a:cs typeface="Times New Roman"/>
              </a:rPr>
              <a:t>Merits</a:t>
            </a:r>
            <a:r>
              <a:rPr sz="2200" i="1" spc="-80" dirty="0">
                <a:latin typeface="Times New Roman"/>
                <a:cs typeface="Times New Roman"/>
              </a:rPr>
              <a:t> </a:t>
            </a:r>
            <a:r>
              <a:rPr sz="2200" i="1" spc="-5" dirty="0">
                <a:latin typeface="Times New Roman"/>
                <a:cs typeface="Times New Roman"/>
              </a:rPr>
              <a:t>–</a:t>
            </a:r>
            <a:endParaRPr sz="2200">
              <a:latin typeface="Times New Roman"/>
              <a:cs typeface="Times New Roman"/>
            </a:endParaRPr>
          </a:p>
        </p:txBody>
      </p:sp>
      <p:sp>
        <p:nvSpPr>
          <p:cNvPr id="4" name="object 4"/>
          <p:cNvSpPr txBox="1"/>
          <p:nvPr/>
        </p:nvSpPr>
        <p:spPr>
          <a:xfrm>
            <a:off x="688340" y="1521078"/>
            <a:ext cx="6063615" cy="3378835"/>
          </a:xfrm>
          <a:prstGeom prst="rect">
            <a:avLst/>
          </a:prstGeom>
        </p:spPr>
        <p:txBody>
          <a:bodyPr vert="horz" wrap="square" lIns="0" tIns="12065" rIns="0" bIns="0" rtlCol="0">
            <a:spAutoFit/>
          </a:bodyPr>
          <a:lstStyle/>
          <a:p>
            <a:pPr marL="12700">
              <a:lnSpc>
                <a:spcPct val="100000"/>
              </a:lnSpc>
              <a:spcBef>
                <a:spcPts val="95"/>
              </a:spcBef>
              <a:buSzPct val="95454"/>
              <a:buFont typeface="Wingdings"/>
              <a:buChar char=""/>
              <a:tabLst>
                <a:tab pos="235585" algn="l"/>
              </a:tabLst>
            </a:pPr>
            <a:r>
              <a:rPr sz="2200" spc="-5" dirty="0">
                <a:latin typeface="Times New Roman"/>
                <a:cs typeface="Times New Roman"/>
              </a:rPr>
              <a:t>No cost &amp; </a:t>
            </a:r>
            <a:r>
              <a:rPr sz="2200" spc="-10" dirty="0">
                <a:latin typeface="Times New Roman"/>
                <a:cs typeface="Times New Roman"/>
              </a:rPr>
              <a:t>efforts </a:t>
            </a:r>
            <a:r>
              <a:rPr sz="2200" spc="-5" dirty="0">
                <a:latin typeface="Times New Roman"/>
                <a:cs typeface="Times New Roman"/>
              </a:rPr>
              <a:t>needed for</a:t>
            </a:r>
            <a:r>
              <a:rPr sz="2200" spc="125" dirty="0">
                <a:latin typeface="Times New Roman"/>
                <a:cs typeface="Times New Roman"/>
              </a:rPr>
              <a:t> </a:t>
            </a:r>
            <a:r>
              <a:rPr sz="2200" spc="-5" dirty="0">
                <a:latin typeface="Times New Roman"/>
                <a:cs typeface="Times New Roman"/>
              </a:rPr>
              <a:t>adaptation/localization</a:t>
            </a:r>
            <a:endParaRPr sz="2200">
              <a:latin typeface="Times New Roman"/>
              <a:cs typeface="Times New Roman"/>
            </a:endParaRPr>
          </a:p>
          <a:p>
            <a:pPr marL="12700" marR="648335">
              <a:lnSpc>
                <a:spcPct val="100000"/>
              </a:lnSpc>
              <a:buSzPct val="95454"/>
              <a:buFont typeface="Wingdings"/>
              <a:buChar char=""/>
              <a:tabLst>
                <a:tab pos="235585" algn="l"/>
              </a:tabLst>
            </a:pPr>
            <a:r>
              <a:rPr sz="2200" spc="-5" dirty="0">
                <a:latin typeface="Times New Roman"/>
                <a:cs typeface="Times New Roman"/>
              </a:rPr>
              <a:t>It is an easy route to internationalization when  foreign market exists with similar domestic  characteristics</a:t>
            </a:r>
            <a:endParaRPr sz="2200">
              <a:latin typeface="Times New Roman"/>
              <a:cs typeface="Times New Roman"/>
            </a:endParaRPr>
          </a:p>
          <a:p>
            <a:pPr>
              <a:lnSpc>
                <a:spcPct val="100000"/>
              </a:lnSpc>
              <a:buFont typeface="Wingdings"/>
              <a:buChar char=""/>
            </a:pPr>
            <a:endParaRPr sz="2400">
              <a:latin typeface="Times New Roman"/>
              <a:cs typeface="Times New Roman"/>
            </a:endParaRPr>
          </a:p>
          <a:p>
            <a:pPr>
              <a:lnSpc>
                <a:spcPct val="100000"/>
              </a:lnSpc>
              <a:spcBef>
                <a:spcPts val="45"/>
              </a:spcBef>
              <a:buFont typeface="Wingdings"/>
              <a:buChar char=""/>
            </a:pPr>
            <a:endParaRPr sz="2150">
              <a:latin typeface="Times New Roman"/>
              <a:cs typeface="Times New Roman"/>
            </a:endParaRPr>
          </a:p>
          <a:p>
            <a:pPr marL="12700">
              <a:lnSpc>
                <a:spcPct val="100000"/>
              </a:lnSpc>
            </a:pPr>
            <a:r>
              <a:rPr sz="2200" b="1" i="1" spc="-5" dirty="0">
                <a:latin typeface="Times New Roman"/>
                <a:cs typeface="Times New Roman"/>
              </a:rPr>
              <a:t>Demerits</a:t>
            </a:r>
            <a:r>
              <a:rPr sz="2200" b="1" i="1" spc="0" dirty="0">
                <a:latin typeface="Times New Roman"/>
                <a:cs typeface="Times New Roman"/>
              </a:rPr>
              <a:t> </a:t>
            </a:r>
            <a:r>
              <a:rPr sz="2200" b="1" i="1" spc="-5" dirty="0">
                <a:latin typeface="Times New Roman"/>
                <a:cs typeface="Times New Roman"/>
              </a:rPr>
              <a:t>–</a:t>
            </a:r>
            <a:endParaRPr sz="2200">
              <a:latin typeface="Times New Roman"/>
              <a:cs typeface="Times New Roman"/>
            </a:endParaRPr>
          </a:p>
          <a:p>
            <a:pPr marL="305435" indent="-292735">
              <a:lnSpc>
                <a:spcPct val="100000"/>
              </a:lnSpc>
              <a:buSzPct val="95454"/>
              <a:buFont typeface="Wingdings"/>
              <a:buChar char=""/>
              <a:tabLst>
                <a:tab pos="306070" algn="l"/>
              </a:tabLst>
            </a:pPr>
            <a:r>
              <a:rPr sz="2200" spc="-5" dirty="0">
                <a:latin typeface="Times New Roman"/>
                <a:cs typeface="Times New Roman"/>
              </a:rPr>
              <a:t>No full exploitation of</a:t>
            </a:r>
            <a:r>
              <a:rPr sz="2200" spc="0" dirty="0">
                <a:latin typeface="Times New Roman"/>
                <a:cs typeface="Times New Roman"/>
              </a:rPr>
              <a:t> </a:t>
            </a:r>
            <a:r>
              <a:rPr sz="2200" spc="-5" dirty="0">
                <a:latin typeface="Times New Roman"/>
                <a:cs typeface="Times New Roman"/>
              </a:rPr>
              <a:t>IB</a:t>
            </a:r>
            <a:endParaRPr sz="2200">
              <a:latin typeface="Times New Roman"/>
              <a:cs typeface="Times New Roman"/>
            </a:endParaRPr>
          </a:p>
          <a:p>
            <a:pPr marL="291465">
              <a:lnSpc>
                <a:spcPct val="100000"/>
              </a:lnSpc>
              <a:spcBef>
                <a:spcPts val="5"/>
              </a:spcBef>
            </a:pPr>
            <a:r>
              <a:rPr sz="2200" spc="-5" dirty="0">
                <a:latin typeface="Times New Roman"/>
                <a:cs typeface="Times New Roman"/>
              </a:rPr>
              <a:t>opportunities</a:t>
            </a:r>
            <a:r>
              <a:rPr sz="2200" spc="-10" dirty="0">
                <a:latin typeface="Times New Roman"/>
                <a:cs typeface="Times New Roman"/>
              </a:rPr>
              <a:t> </a:t>
            </a:r>
            <a:r>
              <a:rPr sz="2200" spc="-5" dirty="0">
                <a:latin typeface="Times New Roman"/>
                <a:cs typeface="Times New Roman"/>
              </a:rPr>
              <a:t>worldwide</a:t>
            </a:r>
            <a:endParaRPr sz="2200">
              <a:latin typeface="Times New Roman"/>
              <a:cs typeface="Times New Roman"/>
            </a:endParaRPr>
          </a:p>
          <a:p>
            <a:pPr marL="12700">
              <a:lnSpc>
                <a:spcPct val="100000"/>
              </a:lnSpc>
              <a:buSzPct val="95454"/>
              <a:buFont typeface="Wingdings"/>
              <a:buChar char=""/>
              <a:tabLst>
                <a:tab pos="235585" algn="l"/>
              </a:tabLst>
            </a:pPr>
            <a:r>
              <a:rPr sz="2200" spc="-5" dirty="0">
                <a:latin typeface="Times New Roman"/>
                <a:cs typeface="Times New Roman"/>
              </a:rPr>
              <a:t>Main focus </a:t>
            </a:r>
            <a:r>
              <a:rPr sz="2200" dirty="0">
                <a:latin typeface="Times New Roman"/>
                <a:cs typeface="Times New Roman"/>
              </a:rPr>
              <a:t>on </a:t>
            </a:r>
            <a:r>
              <a:rPr sz="2200" spc="-5" dirty="0">
                <a:latin typeface="Times New Roman"/>
                <a:cs typeface="Times New Roman"/>
              </a:rPr>
              <a:t>domestic</a:t>
            </a:r>
            <a:r>
              <a:rPr sz="2200" dirty="0">
                <a:latin typeface="Times New Roman"/>
                <a:cs typeface="Times New Roman"/>
              </a:rPr>
              <a:t> </a:t>
            </a:r>
            <a:r>
              <a:rPr sz="2200" spc="-5" dirty="0">
                <a:latin typeface="Times New Roman"/>
                <a:cs typeface="Times New Roman"/>
              </a:rPr>
              <a:t>market</a:t>
            </a:r>
            <a:endParaRPr sz="2200">
              <a:latin typeface="Times New Roman"/>
              <a:cs typeface="Times New Roman"/>
            </a:endParaRPr>
          </a:p>
        </p:txBody>
      </p:sp>
      <p:sp>
        <p:nvSpPr>
          <p:cNvPr id="5" name="object 5"/>
          <p:cNvSpPr/>
          <p:nvPr/>
        </p:nvSpPr>
        <p:spPr>
          <a:xfrm>
            <a:off x="5465064" y="3086098"/>
            <a:ext cx="3678935" cy="3771899"/>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352800" y="713231"/>
            <a:ext cx="2273807" cy="1905000"/>
          </a:xfrm>
          <a:prstGeom prst="rect">
            <a:avLst/>
          </a:prstGeom>
          <a:blipFill>
            <a:blip r:embed="rId2" cstate="print"/>
            <a:stretch>
              <a:fillRect/>
            </a:stretch>
          </a:blipFill>
        </p:spPr>
        <p:txBody>
          <a:bodyPr wrap="square" lIns="0" tIns="0" rIns="0" bIns="0" rtlCol="0"/>
          <a:lstStyle/>
          <a:p>
            <a:endParaRPr/>
          </a:p>
        </p:txBody>
      </p:sp>
      <p:sp>
        <p:nvSpPr>
          <p:cNvPr id="3" name="object 3"/>
          <p:cNvSpPr txBox="1"/>
          <p:nvPr/>
        </p:nvSpPr>
        <p:spPr>
          <a:xfrm>
            <a:off x="3057270" y="3001136"/>
            <a:ext cx="5850890" cy="2737485"/>
          </a:xfrm>
          <a:prstGeom prst="rect">
            <a:avLst/>
          </a:prstGeom>
        </p:spPr>
        <p:txBody>
          <a:bodyPr vert="horz" wrap="square" lIns="0" tIns="12065" rIns="0" bIns="0" rtlCol="0">
            <a:spAutoFit/>
          </a:bodyPr>
          <a:lstStyle/>
          <a:p>
            <a:pPr marL="12700" marR="5080">
              <a:lnSpc>
                <a:spcPct val="100000"/>
              </a:lnSpc>
              <a:spcBef>
                <a:spcPts val="95"/>
              </a:spcBef>
              <a:tabLst>
                <a:tab pos="5345430" algn="l"/>
              </a:tabLst>
            </a:pPr>
            <a:r>
              <a:rPr sz="2200" spc="-20" dirty="0">
                <a:latin typeface="Times New Roman"/>
                <a:cs typeface="Times New Roman"/>
              </a:rPr>
              <a:t>Nissan’s </a:t>
            </a:r>
            <a:r>
              <a:rPr sz="2200" spc="-5" dirty="0">
                <a:latin typeface="Times New Roman"/>
                <a:cs typeface="Times New Roman"/>
              </a:rPr>
              <a:t>ethnocentric orientation </a:t>
            </a:r>
            <a:r>
              <a:rPr sz="2200" spc="-10" dirty="0">
                <a:latin typeface="Times New Roman"/>
                <a:cs typeface="Times New Roman"/>
              </a:rPr>
              <a:t>was </a:t>
            </a:r>
            <a:r>
              <a:rPr sz="2200" spc="-5" dirty="0">
                <a:latin typeface="Times New Roman"/>
                <a:cs typeface="Times New Roman"/>
              </a:rPr>
              <a:t>quite  apparent during its first </a:t>
            </a:r>
            <a:r>
              <a:rPr sz="2200" dirty="0">
                <a:latin typeface="Times New Roman"/>
                <a:cs typeface="Times New Roman"/>
              </a:rPr>
              <a:t>years </a:t>
            </a:r>
            <a:r>
              <a:rPr sz="2200" spc="-5" dirty="0">
                <a:latin typeface="Times New Roman"/>
                <a:cs typeface="Times New Roman"/>
              </a:rPr>
              <a:t>of exporting cars and  trucks in United States. Designed for </a:t>
            </a:r>
            <a:r>
              <a:rPr sz="2200" spc="-10" dirty="0">
                <a:latin typeface="Times New Roman"/>
                <a:cs typeface="Times New Roman"/>
              </a:rPr>
              <a:t>mid </a:t>
            </a:r>
            <a:r>
              <a:rPr sz="2200" spc="-5" dirty="0">
                <a:latin typeface="Times New Roman"/>
                <a:cs typeface="Times New Roman"/>
              </a:rPr>
              <a:t>Japanese  winters, the vehicles were difficult to start in </a:t>
            </a:r>
            <a:r>
              <a:rPr sz="2200" spc="-10" dirty="0">
                <a:latin typeface="Times New Roman"/>
                <a:cs typeface="Times New Roman"/>
              </a:rPr>
              <a:t>many  </a:t>
            </a:r>
            <a:r>
              <a:rPr sz="2200" spc="-5" dirty="0">
                <a:latin typeface="Times New Roman"/>
                <a:cs typeface="Times New Roman"/>
              </a:rPr>
              <a:t>parts of the US during the cold</a:t>
            </a:r>
            <a:r>
              <a:rPr sz="2200" spc="65" dirty="0">
                <a:latin typeface="Times New Roman"/>
                <a:cs typeface="Times New Roman"/>
              </a:rPr>
              <a:t> </a:t>
            </a:r>
            <a:r>
              <a:rPr sz="2200" spc="-5" dirty="0">
                <a:latin typeface="Times New Roman"/>
                <a:cs typeface="Times New Roman"/>
              </a:rPr>
              <a:t>winter</a:t>
            </a:r>
            <a:r>
              <a:rPr sz="2200" spc="15" dirty="0">
                <a:latin typeface="Times New Roman"/>
                <a:cs typeface="Times New Roman"/>
              </a:rPr>
              <a:t> </a:t>
            </a:r>
            <a:r>
              <a:rPr sz="2200" spc="-5" dirty="0">
                <a:latin typeface="Times New Roman"/>
                <a:cs typeface="Times New Roman"/>
              </a:rPr>
              <a:t>months.	In  northern Japan </a:t>
            </a:r>
            <a:r>
              <a:rPr sz="2200" spc="-10" dirty="0">
                <a:latin typeface="Times New Roman"/>
                <a:cs typeface="Times New Roman"/>
              </a:rPr>
              <a:t>many </a:t>
            </a:r>
            <a:r>
              <a:rPr sz="2200" spc="-5" dirty="0">
                <a:latin typeface="Times New Roman"/>
                <a:cs typeface="Times New Roman"/>
              </a:rPr>
              <a:t>car owners would put blankets  over their hoods of their cars and they expected  </a:t>
            </a:r>
            <a:r>
              <a:rPr sz="2200" spc="-10" dirty="0">
                <a:latin typeface="Times New Roman"/>
                <a:cs typeface="Times New Roman"/>
              </a:rPr>
              <a:t>Americans </a:t>
            </a:r>
            <a:r>
              <a:rPr sz="2200" spc="-5" dirty="0">
                <a:latin typeface="Times New Roman"/>
                <a:cs typeface="Times New Roman"/>
              </a:rPr>
              <a:t>would do the</a:t>
            </a:r>
            <a:r>
              <a:rPr sz="2200" spc="35" dirty="0">
                <a:latin typeface="Times New Roman"/>
                <a:cs typeface="Times New Roman"/>
              </a:rPr>
              <a:t> </a:t>
            </a:r>
            <a:r>
              <a:rPr sz="2200" spc="-10" dirty="0">
                <a:latin typeface="Times New Roman"/>
                <a:cs typeface="Times New Roman"/>
              </a:rPr>
              <a:t>same</a:t>
            </a:r>
            <a:r>
              <a:rPr sz="2400" spc="-10" dirty="0">
                <a:latin typeface="Times New Roman"/>
                <a:cs typeface="Times New Roman"/>
              </a:rPr>
              <a:t>.</a:t>
            </a:r>
            <a:endParaRPr sz="2400" dirty="0">
              <a:latin typeface="Times New Roman"/>
              <a:cs typeface="Times New Roman"/>
            </a:endParaRPr>
          </a:p>
        </p:txBody>
      </p:sp>
      <p:sp>
        <p:nvSpPr>
          <p:cNvPr id="4" name="object 4"/>
          <p:cNvSpPr/>
          <p:nvPr/>
        </p:nvSpPr>
        <p:spPr>
          <a:xfrm>
            <a:off x="114300" y="2209800"/>
            <a:ext cx="2781300" cy="1533144"/>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190500" y="4416552"/>
            <a:ext cx="2628900" cy="1743456"/>
          </a:xfrm>
          <a:prstGeom prst="rect">
            <a:avLst/>
          </a:prstGeom>
          <a:blipFill>
            <a:blip r:embed="rId4" cstate="print"/>
            <a:stretch>
              <a:fillRect/>
            </a:stretch>
          </a:blipFill>
        </p:spPr>
        <p:txBody>
          <a:bodyPr wrap="square" lIns="0" tIns="0" rIns="0" bIns="0" rtlCol="0"/>
          <a:lstStyle/>
          <a:p>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222044" y="3606165"/>
            <a:ext cx="6329680" cy="1701800"/>
          </a:xfrm>
          <a:prstGeom prst="rect">
            <a:avLst/>
          </a:prstGeom>
        </p:spPr>
        <p:txBody>
          <a:bodyPr vert="horz" wrap="square" lIns="0" tIns="12065" rIns="0" bIns="0" rtlCol="0">
            <a:spAutoFit/>
          </a:bodyPr>
          <a:lstStyle/>
          <a:p>
            <a:pPr marL="12700" marR="5080">
              <a:lnSpc>
                <a:spcPct val="100000"/>
              </a:lnSpc>
              <a:spcBef>
                <a:spcPts val="95"/>
              </a:spcBef>
            </a:pPr>
            <a:r>
              <a:rPr sz="2200" i="1" spc="-5" dirty="0">
                <a:latin typeface="Times New Roman"/>
                <a:cs typeface="Times New Roman"/>
              </a:rPr>
              <a:t>Robert Bosch GmbH, or Bosch, is a German  multinational engineering and </a:t>
            </a:r>
            <a:r>
              <a:rPr sz="2200" i="1" spc="-15" dirty="0">
                <a:latin typeface="Times New Roman"/>
                <a:cs typeface="Times New Roman"/>
              </a:rPr>
              <a:t>electronics </a:t>
            </a:r>
            <a:r>
              <a:rPr sz="2200" i="1" spc="-5" dirty="0">
                <a:latin typeface="Times New Roman"/>
                <a:cs typeface="Times New Roman"/>
              </a:rPr>
              <a:t>company  </a:t>
            </a:r>
            <a:r>
              <a:rPr sz="2200" i="1" spc="-10" dirty="0">
                <a:latin typeface="Times New Roman"/>
                <a:cs typeface="Times New Roman"/>
              </a:rPr>
              <a:t>headquartered </a:t>
            </a:r>
            <a:r>
              <a:rPr sz="2200" i="1" spc="-5" dirty="0">
                <a:latin typeface="Times New Roman"/>
                <a:cs typeface="Times New Roman"/>
              </a:rPr>
              <a:t>in Gerlingen, near Stuttgart, </a:t>
            </a:r>
            <a:r>
              <a:rPr sz="2200" i="1" spc="-20" dirty="0">
                <a:latin typeface="Times New Roman"/>
                <a:cs typeface="Times New Roman"/>
              </a:rPr>
              <a:t>Germany. </a:t>
            </a:r>
            <a:r>
              <a:rPr sz="2200" i="1" spc="-5" dirty="0">
                <a:latin typeface="Times New Roman"/>
                <a:cs typeface="Times New Roman"/>
              </a:rPr>
              <a:t>It  is the world's </a:t>
            </a:r>
            <a:r>
              <a:rPr sz="2200" i="1" spc="-15" dirty="0">
                <a:latin typeface="Times New Roman"/>
                <a:cs typeface="Times New Roman"/>
              </a:rPr>
              <a:t>largest </a:t>
            </a:r>
            <a:r>
              <a:rPr sz="2200" i="1" spc="-5" dirty="0">
                <a:latin typeface="Times New Roman"/>
                <a:cs typeface="Times New Roman"/>
              </a:rPr>
              <a:t>supplier of automotive components  </a:t>
            </a:r>
            <a:r>
              <a:rPr sz="2200" i="1" spc="-15" dirty="0">
                <a:latin typeface="Times New Roman"/>
                <a:cs typeface="Times New Roman"/>
              </a:rPr>
              <a:t>measured </a:t>
            </a:r>
            <a:r>
              <a:rPr sz="2200" i="1" spc="-5" dirty="0">
                <a:latin typeface="Times New Roman"/>
                <a:cs typeface="Times New Roman"/>
              </a:rPr>
              <a:t>by </a:t>
            </a:r>
            <a:r>
              <a:rPr sz="2200" i="1" spc="-45" dirty="0">
                <a:latin typeface="Times New Roman"/>
                <a:cs typeface="Times New Roman"/>
              </a:rPr>
              <a:t>2011</a:t>
            </a:r>
            <a:r>
              <a:rPr sz="2200" i="1" spc="-5" dirty="0">
                <a:latin typeface="Times New Roman"/>
                <a:cs typeface="Times New Roman"/>
              </a:rPr>
              <a:t> </a:t>
            </a:r>
            <a:r>
              <a:rPr sz="2200" i="1" spc="-15" dirty="0">
                <a:latin typeface="Times New Roman"/>
                <a:cs typeface="Times New Roman"/>
              </a:rPr>
              <a:t>revenues,</a:t>
            </a:r>
            <a:endParaRPr sz="2200">
              <a:latin typeface="Times New Roman"/>
              <a:cs typeface="Times New Roman"/>
            </a:endParaRPr>
          </a:p>
        </p:txBody>
      </p:sp>
      <p:sp>
        <p:nvSpPr>
          <p:cNvPr id="3" name="object 3"/>
          <p:cNvSpPr txBox="1"/>
          <p:nvPr/>
        </p:nvSpPr>
        <p:spPr>
          <a:xfrm>
            <a:off x="1222044" y="5618175"/>
            <a:ext cx="6353175" cy="695960"/>
          </a:xfrm>
          <a:prstGeom prst="rect">
            <a:avLst/>
          </a:prstGeom>
        </p:spPr>
        <p:txBody>
          <a:bodyPr vert="horz" wrap="square" lIns="0" tIns="12065" rIns="0" bIns="0" rtlCol="0">
            <a:spAutoFit/>
          </a:bodyPr>
          <a:lstStyle/>
          <a:p>
            <a:pPr marL="12700" marR="5080">
              <a:lnSpc>
                <a:spcPct val="100000"/>
              </a:lnSpc>
              <a:spcBef>
                <a:spcPts val="95"/>
              </a:spcBef>
            </a:pPr>
            <a:r>
              <a:rPr sz="2200" i="1" spc="-5" dirty="0">
                <a:latin typeface="Times New Roman"/>
                <a:cs typeface="Times New Roman"/>
              </a:rPr>
              <a:t>It </a:t>
            </a:r>
            <a:r>
              <a:rPr sz="2200" i="1" spc="-15" dirty="0">
                <a:latin typeface="Times New Roman"/>
                <a:cs typeface="Times New Roman"/>
              </a:rPr>
              <a:t>proudly </a:t>
            </a:r>
            <a:r>
              <a:rPr sz="2200" i="1" spc="-5" dirty="0">
                <a:latin typeface="Times New Roman"/>
                <a:cs typeface="Times New Roman"/>
              </a:rPr>
              <a:t>believes in German engineering and </a:t>
            </a:r>
            <a:r>
              <a:rPr sz="2200" i="1" spc="-15" dirty="0">
                <a:latin typeface="Times New Roman"/>
                <a:cs typeface="Times New Roman"/>
              </a:rPr>
              <a:t>promotes  </a:t>
            </a:r>
            <a:r>
              <a:rPr sz="2200" i="1" spc="-5" dirty="0">
                <a:latin typeface="Times New Roman"/>
                <a:cs typeface="Times New Roman"/>
              </a:rPr>
              <a:t>its </a:t>
            </a:r>
            <a:r>
              <a:rPr sz="2200" i="1" spc="-15" dirty="0">
                <a:latin typeface="Times New Roman"/>
                <a:cs typeface="Times New Roman"/>
              </a:rPr>
              <a:t>products </a:t>
            </a:r>
            <a:r>
              <a:rPr sz="2200" i="1" spc="-5" dirty="0">
                <a:latin typeface="Times New Roman"/>
                <a:cs typeface="Times New Roman"/>
              </a:rPr>
              <a:t>with same </a:t>
            </a:r>
            <a:r>
              <a:rPr sz="2200" i="1" spc="-15" dirty="0">
                <a:latin typeface="Times New Roman"/>
                <a:cs typeface="Times New Roman"/>
              </a:rPr>
              <a:t>approach.</a:t>
            </a:r>
            <a:endParaRPr sz="2200">
              <a:latin typeface="Times New Roman"/>
              <a:cs typeface="Times New Roman"/>
            </a:endParaRPr>
          </a:p>
        </p:txBody>
      </p:sp>
      <p:sp>
        <p:nvSpPr>
          <p:cNvPr id="4" name="object 4"/>
          <p:cNvSpPr/>
          <p:nvPr/>
        </p:nvSpPr>
        <p:spPr>
          <a:xfrm>
            <a:off x="1025652" y="900683"/>
            <a:ext cx="7162800" cy="2657856"/>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Surf Super Washout in Japan</a:t>
            </a:r>
            <a:endParaRPr lang="en-IN" dirty="0"/>
          </a:p>
        </p:txBody>
      </p:sp>
      <p:sp>
        <p:nvSpPr>
          <p:cNvPr id="3" name="Content Placeholder 2"/>
          <p:cNvSpPr>
            <a:spLocks noGrp="1"/>
          </p:cNvSpPr>
          <p:nvPr>
            <p:ph idx="1"/>
          </p:nvPr>
        </p:nvSpPr>
        <p:spPr/>
        <p:txBody>
          <a:bodyPr>
            <a:normAutofit lnSpcReduction="10000"/>
          </a:bodyPr>
          <a:lstStyle/>
          <a:p>
            <a:pPr>
              <a:buNone/>
            </a:pPr>
            <a:r>
              <a:rPr lang="en-IN" dirty="0" smtClean="0"/>
              <a:t>    Unilever enters Japan Detergent Market</a:t>
            </a:r>
          </a:p>
          <a:p>
            <a:r>
              <a:rPr lang="en-IN" dirty="0" smtClean="0"/>
              <a:t>It releases Surf Super concentrate washing powder in Japan</a:t>
            </a:r>
          </a:p>
          <a:p>
            <a:r>
              <a:rPr lang="en-IN" dirty="0" smtClean="0"/>
              <a:t>Measured sachets for Convenience.</a:t>
            </a:r>
          </a:p>
          <a:p>
            <a:r>
              <a:rPr lang="en-IN" dirty="0" smtClean="0"/>
              <a:t>Fresh Smell</a:t>
            </a:r>
            <a:br>
              <a:rPr lang="en-IN" dirty="0" smtClean="0"/>
            </a:br>
            <a:endParaRPr lang="en-IN" dirty="0" smtClean="0"/>
          </a:p>
          <a:p>
            <a:pPr>
              <a:buNone/>
            </a:pPr>
            <a:r>
              <a:rPr lang="en-IN" dirty="0" smtClean="0"/>
              <a:t>                       WHAT WENT WRONG??</a:t>
            </a:r>
            <a:br>
              <a:rPr lang="en-IN" dirty="0" smtClean="0"/>
            </a:br>
            <a:r>
              <a:rPr lang="en-IN" dirty="0" smtClean="0"/>
              <a:t/>
            </a:r>
            <a:br>
              <a:rPr lang="en-IN" dirty="0" smtClean="0"/>
            </a:br>
            <a:r>
              <a:rPr lang="en-IN" dirty="0" smtClean="0"/>
              <a:t/>
            </a:r>
            <a:br>
              <a:rPr lang="en-IN" dirty="0" smtClean="0"/>
            </a:br>
            <a:r>
              <a:rPr lang="en-IN" dirty="0" smtClean="0"/>
              <a:t> 	</a:t>
            </a:r>
            <a:br>
              <a:rPr lang="en-IN" dirty="0" smtClean="0"/>
            </a:br>
            <a:endParaRPr lang="en-IN" dirty="0"/>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normAutofit/>
          </a:bodyPr>
          <a:lstStyle/>
          <a:p>
            <a:r>
              <a:rPr lang="en-IN" dirty="0" smtClean="0"/>
              <a:t>Washing powder did not dissolve completely</a:t>
            </a:r>
            <a:br>
              <a:rPr lang="en-IN" dirty="0" smtClean="0"/>
            </a:br>
            <a:r>
              <a:rPr lang="en-IN" dirty="0" smtClean="0"/>
              <a:t>due to weather conditions</a:t>
            </a:r>
          </a:p>
          <a:p>
            <a:r>
              <a:rPr lang="en-IN" dirty="0" smtClean="0"/>
              <a:t>Low agitation washing machines were more</a:t>
            </a:r>
            <a:br>
              <a:rPr lang="en-IN" dirty="0" smtClean="0"/>
            </a:br>
            <a:r>
              <a:rPr lang="en-IN" dirty="0" smtClean="0"/>
              <a:t>popular in Japan, in which the super</a:t>
            </a:r>
            <a:br>
              <a:rPr lang="en-IN" dirty="0" smtClean="0"/>
            </a:br>
            <a:r>
              <a:rPr lang="en-IN" dirty="0" smtClean="0"/>
              <a:t>concentrate surf washing powder did not wash completely.</a:t>
            </a:r>
          </a:p>
          <a:p>
            <a:r>
              <a:rPr lang="en-IN" dirty="0" smtClean="0"/>
              <a:t>Fresh smell was not very significant</a:t>
            </a:r>
            <a:br>
              <a:rPr lang="en-IN" dirty="0" smtClean="0"/>
            </a:br>
            <a:r>
              <a:rPr lang="en-IN" dirty="0" smtClean="0"/>
              <a:t/>
            </a:r>
            <a:br>
              <a:rPr lang="en-IN" dirty="0" smtClean="0"/>
            </a:br>
            <a:r>
              <a:rPr lang="en-IN" dirty="0" smtClean="0"/>
              <a:t/>
            </a:r>
            <a:br>
              <a:rPr lang="en-IN" dirty="0" smtClean="0"/>
            </a:br>
            <a:endParaRPr lang="en-IN" dirty="0"/>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384298" y="773937"/>
            <a:ext cx="4476115" cy="756920"/>
          </a:xfrm>
          <a:prstGeom prst="rect">
            <a:avLst/>
          </a:prstGeom>
        </p:spPr>
        <p:txBody>
          <a:bodyPr vert="horz" wrap="square" lIns="0" tIns="12700" rIns="0" bIns="0" rtlCol="0">
            <a:spAutoFit/>
          </a:bodyPr>
          <a:lstStyle/>
          <a:p>
            <a:pPr marL="12700">
              <a:lnSpc>
                <a:spcPct val="100000"/>
              </a:lnSpc>
              <a:spcBef>
                <a:spcPts val="100"/>
              </a:spcBef>
            </a:pPr>
            <a:r>
              <a:rPr sz="4800" spc="-45" dirty="0"/>
              <a:t>POLYCENTRIC</a:t>
            </a:r>
            <a:endParaRPr sz="4800"/>
          </a:p>
        </p:txBody>
      </p:sp>
      <p:sp>
        <p:nvSpPr>
          <p:cNvPr id="3" name="object 3"/>
          <p:cNvSpPr txBox="1"/>
          <p:nvPr/>
        </p:nvSpPr>
        <p:spPr>
          <a:xfrm>
            <a:off x="280212" y="1776729"/>
            <a:ext cx="5260340" cy="4049395"/>
          </a:xfrm>
          <a:prstGeom prst="rect">
            <a:avLst/>
          </a:prstGeom>
        </p:spPr>
        <p:txBody>
          <a:bodyPr vert="horz" wrap="square" lIns="0" tIns="12065" rIns="0" bIns="0" rtlCol="0">
            <a:spAutoFit/>
          </a:bodyPr>
          <a:lstStyle/>
          <a:p>
            <a:pPr marL="12700" marR="645795">
              <a:lnSpc>
                <a:spcPct val="100000"/>
              </a:lnSpc>
              <a:spcBef>
                <a:spcPts val="95"/>
              </a:spcBef>
            </a:pPr>
            <a:r>
              <a:rPr sz="2200" b="1" i="1" spc="-5" dirty="0">
                <a:latin typeface="Times New Roman"/>
                <a:cs typeface="Times New Roman"/>
              </a:rPr>
              <a:t>Management orientation – </a:t>
            </a:r>
            <a:r>
              <a:rPr sz="2200" spc="-5" dirty="0">
                <a:latin typeface="Times New Roman"/>
                <a:cs typeface="Times New Roman"/>
              </a:rPr>
              <a:t>Host country  orientation</a:t>
            </a:r>
            <a:endParaRPr sz="2200" dirty="0">
              <a:latin typeface="Times New Roman"/>
              <a:cs typeface="Times New Roman"/>
            </a:endParaRPr>
          </a:p>
          <a:p>
            <a:pPr>
              <a:lnSpc>
                <a:spcPct val="100000"/>
              </a:lnSpc>
              <a:spcBef>
                <a:spcPts val="50"/>
              </a:spcBef>
            </a:pPr>
            <a:endParaRPr sz="2250" dirty="0">
              <a:latin typeface="Times New Roman"/>
              <a:cs typeface="Times New Roman"/>
            </a:endParaRPr>
          </a:p>
          <a:p>
            <a:pPr marL="12700">
              <a:lnSpc>
                <a:spcPct val="100000"/>
              </a:lnSpc>
            </a:pPr>
            <a:r>
              <a:rPr sz="2200" b="1" i="1" spc="-5" dirty="0">
                <a:latin typeface="Times New Roman"/>
                <a:cs typeface="Times New Roman"/>
              </a:rPr>
              <a:t>Perception about market –</a:t>
            </a:r>
            <a:endParaRPr sz="2200" dirty="0">
              <a:latin typeface="Times New Roman"/>
              <a:cs typeface="Times New Roman"/>
            </a:endParaRPr>
          </a:p>
          <a:p>
            <a:pPr marL="234950" indent="-222250">
              <a:lnSpc>
                <a:spcPct val="100000"/>
              </a:lnSpc>
              <a:buSzPct val="95454"/>
              <a:buFont typeface="Wingdings"/>
              <a:buChar char=""/>
              <a:tabLst>
                <a:tab pos="235585" algn="l"/>
              </a:tabLst>
            </a:pPr>
            <a:r>
              <a:rPr sz="2200" spc="-5" dirty="0">
                <a:latin typeface="Times New Roman"/>
                <a:cs typeface="Times New Roman"/>
              </a:rPr>
              <a:t>Each national </a:t>
            </a:r>
            <a:r>
              <a:rPr sz="2200" spc="-10" dirty="0">
                <a:latin typeface="Times New Roman"/>
                <a:cs typeface="Times New Roman"/>
              </a:rPr>
              <a:t>market </a:t>
            </a:r>
            <a:r>
              <a:rPr sz="2200" spc="-5" dirty="0">
                <a:latin typeface="Times New Roman"/>
                <a:cs typeface="Times New Roman"/>
              </a:rPr>
              <a:t>is</a:t>
            </a:r>
            <a:r>
              <a:rPr sz="2200" spc="30" dirty="0">
                <a:latin typeface="Times New Roman"/>
                <a:cs typeface="Times New Roman"/>
              </a:rPr>
              <a:t> </a:t>
            </a:r>
            <a:r>
              <a:rPr sz="2200" spc="-5" dirty="0">
                <a:latin typeface="Times New Roman"/>
                <a:cs typeface="Times New Roman"/>
              </a:rPr>
              <a:t>distinctive</a:t>
            </a:r>
            <a:endParaRPr sz="2200" dirty="0">
              <a:latin typeface="Times New Roman"/>
              <a:cs typeface="Times New Roman"/>
            </a:endParaRPr>
          </a:p>
          <a:p>
            <a:pPr marL="234950" indent="-222250">
              <a:lnSpc>
                <a:spcPct val="100000"/>
              </a:lnSpc>
              <a:buSzPct val="95454"/>
              <a:buFont typeface="Wingdings"/>
              <a:buChar char=""/>
              <a:tabLst>
                <a:tab pos="235585" algn="l"/>
              </a:tabLst>
            </a:pPr>
            <a:r>
              <a:rPr sz="2200" spc="-5" dirty="0">
                <a:latin typeface="Times New Roman"/>
                <a:cs typeface="Times New Roman"/>
              </a:rPr>
              <a:t>Focuses on differences between</a:t>
            </a:r>
            <a:r>
              <a:rPr sz="2200" dirty="0">
                <a:latin typeface="Times New Roman"/>
                <a:cs typeface="Times New Roman"/>
              </a:rPr>
              <a:t> </a:t>
            </a:r>
            <a:r>
              <a:rPr sz="2200" spc="-10" dirty="0">
                <a:latin typeface="Times New Roman"/>
                <a:cs typeface="Times New Roman"/>
              </a:rPr>
              <a:t>home</a:t>
            </a:r>
            <a:endParaRPr sz="2200" dirty="0">
              <a:latin typeface="Times New Roman"/>
              <a:cs typeface="Times New Roman"/>
            </a:endParaRPr>
          </a:p>
          <a:p>
            <a:pPr marL="12700">
              <a:lnSpc>
                <a:spcPct val="100000"/>
              </a:lnSpc>
            </a:pPr>
            <a:r>
              <a:rPr sz="2200" spc="-5" dirty="0">
                <a:latin typeface="Times New Roman"/>
                <a:cs typeface="Times New Roman"/>
              </a:rPr>
              <a:t>country &amp; foreign</a:t>
            </a:r>
            <a:r>
              <a:rPr sz="2200" spc="15" dirty="0">
                <a:latin typeface="Times New Roman"/>
                <a:cs typeface="Times New Roman"/>
              </a:rPr>
              <a:t> </a:t>
            </a:r>
            <a:r>
              <a:rPr sz="2200" spc="-5" dirty="0">
                <a:latin typeface="Times New Roman"/>
                <a:cs typeface="Times New Roman"/>
              </a:rPr>
              <a:t>country</a:t>
            </a:r>
            <a:endParaRPr sz="2200" dirty="0">
              <a:latin typeface="Times New Roman"/>
              <a:cs typeface="Times New Roman"/>
            </a:endParaRPr>
          </a:p>
          <a:p>
            <a:pPr>
              <a:lnSpc>
                <a:spcPct val="100000"/>
              </a:lnSpc>
              <a:spcBef>
                <a:spcPts val="50"/>
              </a:spcBef>
            </a:pPr>
            <a:endParaRPr sz="2250" dirty="0">
              <a:latin typeface="Times New Roman"/>
              <a:cs typeface="Times New Roman"/>
            </a:endParaRPr>
          </a:p>
          <a:p>
            <a:pPr marL="12700">
              <a:lnSpc>
                <a:spcPct val="100000"/>
              </a:lnSpc>
            </a:pPr>
            <a:r>
              <a:rPr sz="2200" b="1" i="1" spc="-5" dirty="0">
                <a:latin typeface="Times New Roman"/>
                <a:cs typeface="Times New Roman"/>
              </a:rPr>
              <a:t>Marketing strategy – </a:t>
            </a:r>
            <a:r>
              <a:rPr sz="2200" spc="-5" dirty="0">
                <a:latin typeface="Times New Roman"/>
                <a:cs typeface="Times New Roman"/>
              </a:rPr>
              <a:t>Localization /</a:t>
            </a:r>
            <a:r>
              <a:rPr sz="2200" spc="55" dirty="0">
                <a:latin typeface="Times New Roman"/>
                <a:cs typeface="Times New Roman"/>
              </a:rPr>
              <a:t> </a:t>
            </a:r>
            <a:r>
              <a:rPr sz="2200" spc="-5" dirty="0">
                <a:latin typeface="Times New Roman"/>
                <a:cs typeface="Times New Roman"/>
              </a:rPr>
              <a:t>adaptation</a:t>
            </a:r>
            <a:endParaRPr sz="2200" dirty="0">
              <a:latin typeface="Times New Roman"/>
              <a:cs typeface="Times New Roman"/>
            </a:endParaRPr>
          </a:p>
          <a:p>
            <a:pPr>
              <a:lnSpc>
                <a:spcPct val="100000"/>
              </a:lnSpc>
              <a:spcBef>
                <a:spcPts val="50"/>
              </a:spcBef>
            </a:pPr>
            <a:endParaRPr sz="2250" dirty="0">
              <a:latin typeface="Times New Roman"/>
              <a:cs typeface="Times New Roman"/>
            </a:endParaRPr>
          </a:p>
          <a:p>
            <a:pPr marL="12700" marR="1147445">
              <a:lnSpc>
                <a:spcPct val="100000"/>
              </a:lnSpc>
            </a:pPr>
            <a:r>
              <a:rPr sz="2200" b="1" i="1" spc="-5" dirty="0">
                <a:latin typeface="Times New Roman"/>
                <a:cs typeface="Times New Roman"/>
              </a:rPr>
              <a:t>Companies’ basic objective –</a:t>
            </a:r>
            <a:r>
              <a:rPr sz="2200" b="1" i="1" spc="-155" dirty="0">
                <a:latin typeface="Times New Roman"/>
                <a:cs typeface="Times New Roman"/>
              </a:rPr>
              <a:t> </a:t>
            </a:r>
            <a:r>
              <a:rPr sz="2200" spc="-5" dirty="0">
                <a:latin typeface="Times New Roman"/>
                <a:cs typeface="Times New Roman"/>
              </a:rPr>
              <a:t>Public  acceptance</a:t>
            </a:r>
            <a:endParaRPr sz="2200" dirty="0">
              <a:latin typeface="Times New Roman"/>
              <a:cs typeface="Times New Roman"/>
            </a:endParaRPr>
          </a:p>
        </p:txBody>
      </p:sp>
      <p:sp>
        <p:nvSpPr>
          <p:cNvPr id="4" name="object 4"/>
          <p:cNvSpPr/>
          <p:nvPr/>
        </p:nvSpPr>
        <p:spPr>
          <a:xfrm>
            <a:off x="5562600" y="1905000"/>
            <a:ext cx="3380232" cy="4372356"/>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2140" y="1395730"/>
            <a:ext cx="6879590" cy="695960"/>
          </a:xfrm>
          <a:prstGeom prst="rect">
            <a:avLst/>
          </a:prstGeom>
        </p:spPr>
        <p:txBody>
          <a:bodyPr vert="horz" wrap="square" lIns="0" tIns="12065" rIns="0" bIns="0" rtlCol="0">
            <a:spAutoFit/>
          </a:bodyPr>
          <a:lstStyle/>
          <a:p>
            <a:pPr marL="12700" marR="5080">
              <a:lnSpc>
                <a:spcPct val="100000"/>
              </a:lnSpc>
              <a:spcBef>
                <a:spcPts val="95"/>
              </a:spcBef>
            </a:pPr>
            <a:r>
              <a:rPr sz="2200" i="1" spc="-25" dirty="0">
                <a:latin typeface="Times New Roman"/>
                <a:cs typeface="Times New Roman"/>
              </a:rPr>
              <a:t>Type </a:t>
            </a:r>
            <a:r>
              <a:rPr sz="2200" i="1" spc="-5" dirty="0">
                <a:latin typeface="Times New Roman"/>
                <a:cs typeface="Times New Roman"/>
              </a:rPr>
              <a:t>of governance – </a:t>
            </a:r>
            <a:r>
              <a:rPr sz="2200" b="0" spc="-5" dirty="0">
                <a:latin typeface="Times New Roman"/>
                <a:cs typeface="Times New Roman"/>
              </a:rPr>
              <a:t>Each local unit sets objectives (bottom  up)</a:t>
            </a:r>
            <a:endParaRPr sz="2200">
              <a:latin typeface="Times New Roman"/>
              <a:cs typeface="Times New Roman"/>
            </a:endParaRPr>
          </a:p>
        </p:txBody>
      </p:sp>
      <p:sp>
        <p:nvSpPr>
          <p:cNvPr id="3" name="object 3"/>
          <p:cNvSpPr txBox="1"/>
          <p:nvPr/>
        </p:nvSpPr>
        <p:spPr>
          <a:xfrm>
            <a:off x="612140" y="2401951"/>
            <a:ext cx="7049134" cy="3042920"/>
          </a:xfrm>
          <a:prstGeom prst="rect">
            <a:avLst/>
          </a:prstGeom>
        </p:spPr>
        <p:txBody>
          <a:bodyPr vert="horz" wrap="square" lIns="0" tIns="12065" rIns="0" bIns="0" rtlCol="0">
            <a:spAutoFit/>
          </a:bodyPr>
          <a:lstStyle/>
          <a:p>
            <a:pPr marL="12700">
              <a:lnSpc>
                <a:spcPct val="100000"/>
              </a:lnSpc>
              <a:spcBef>
                <a:spcPts val="95"/>
              </a:spcBef>
            </a:pPr>
            <a:r>
              <a:rPr sz="2200" b="1" i="1" spc="-5" dirty="0">
                <a:latin typeface="Times New Roman"/>
                <a:cs typeface="Times New Roman"/>
              </a:rPr>
              <a:t>Culture- </a:t>
            </a:r>
            <a:r>
              <a:rPr sz="2200" spc="-5" dirty="0">
                <a:latin typeface="Times New Roman"/>
                <a:cs typeface="Times New Roman"/>
              </a:rPr>
              <a:t>Host</a:t>
            </a:r>
            <a:r>
              <a:rPr sz="2200" spc="0" dirty="0">
                <a:latin typeface="Times New Roman"/>
                <a:cs typeface="Times New Roman"/>
              </a:rPr>
              <a:t> </a:t>
            </a:r>
            <a:r>
              <a:rPr sz="2200" spc="-5" dirty="0">
                <a:latin typeface="Times New Roman"/>
                <a:cs typeface="Times New Roman"/>
              </a:rPr>
              <a:t>country</a:t>
            </a:r>
            <a:endParaRPr sz="2200">
              <a:latin typeface="Times New Roman"/>
              <a:cs typeface="Times New Roman"/>
            </a:endParaRPr>
          </a:p>
          <a:p>
            <a:pPr>
              <a:lnSpc>
                <a:spcPct val="100000"/>
              </a:lnSpc>
              <a:spcBef>
                <a:spcPts val="50"/>
              </a:spcBef>
            </a:pPr>
            <a:endParaRPr sz="2250">
              <a:latin typeface="Times New Roman"/>
              <a:cs typeface="Times New Roman"/>
            </a:endParaRPr>
          </a:p>
          <a:p>
            <a:pPr marL="12700">
              <a:lnSpc>
                <a:spcPct val="100000"/>
              </a:lnSpc>
            </a:pPr>
            <a:r>
              <a:rPr sz="2200" b="1" i="1" spc="-25" dirty="0">
                <a:latin typeface="Times New Roman"/>
                <a:cs typeface="Times New Roman"/>
              </a:rPr>
              <a:t>Technology </a:t>
            </a:r>
            <a:r>
              <a:rPr sz="2200" b="1" i="1" spc="-5" dirty="0">
                <a:latin typeface="Times New Roman"/>
                <a:cs typeface="Times New Roman"/>
              </a:rPr>
              <a:t>- </a:t>
            </a:r>
            <a:r>
              <a:rPr sz="2200" spc="-5" dirty="0">
                <a:latin typeface="Times New Roman"/>
                <a:cs typeface="Times New Roman"/>
              </a:rPr>
              <a:t>Batch</a:t>
            </a:r>
            <a:r>
              <a:rPr sz="2200" spc="30" dirty="0">
                <a:latin typeface="Times New Roman"/>
                <a:cs typeface="Times New Roman"/>
              </a:rPr>
              <a:t> </a:t>
            </a:r>
            <a:r>
              <a:rPr sz="2200" spc="-5" dirty="0">
                <a:latin typeface="Times New Roman"/>
                <a:cs typeface="Times New Roman"/>
              </a:rPr>
              <a:t>production</a:t>
            </a:r>
            <a:endParaRPr sz="2200">
              <a:latin typeface="Times New Roman"/>
              <a:cs typeface="Times New Roman"/>
            </a:endParaRPr>
          </a:p>
          <a:p>
            <a:pPr>
              <a:lnSpc>
                <a:spcPct val="100000"/>
              </a:lnSpc>
              <a:spcBef>
                <a:spcPts val="50"/>
              </a:spcBef>
            </a:pPr>
            <a:endParaRPr sz="2250">
              <a:latin typeface="Times New Roman"/>
              <a:cs typeface="Times New Roman"/>
            </a:endParaRPr>
          </a:p>
          <a:p>
            <a:pPr marL="12700" marR="49530">
              <a:lnSpc>
                <a:spcPct val="100000"/>
              </a:lnSpc>
            </a:pPr>
            <a:r>
              <a:rPr sz="2200" b="1" i="1" spc="-5" dirty="0">
                <a:latin typeface="Times New Roman"/>
                <a:cs typeface="Times New Roman"/>
              </a:rPr>
              <a:t>HRM practices – </a:t>
            </a:r>
            <a:r>
              <a:rPr sz="2200" spc="-5" dirty="0">
                <a:latin typeface="Times New Roman"/>
                <a:cs typeface="Times New Roman"/>
              </a:rPr>
              <a:t>Local nationals are used in key </a:t>
            </a:r>
            <a:r>
              <a:rPr sz="2200" spc="-10" dirty="0">
                <a:latin typeface="Times New Roman"/>
                <a:cs typeface="Times New Roman"/>
              </a:rPr>
              <a:t>management  </a:t>
            </a:r>
            <a:r>
              <a:rPr sz="2200" spc="-5" dirty="0">
                <a:latin typeface="Times New Roman"/>
                <a:cs typeface="Times New Roman"/>
              </a:rPr>
              <a:t>positions</a:t>
            </a:r>
            <a:endParaRPr sz="2200">
              <a:latin typeface="Times New Roman"/>
              <a:cs typeface="Times New Roman"/>
            </a:endParaRPr>
          </a:p>
          <a:p>
            <a:pPr>
              <a:lnSpc>
                <a:spcPct val="100000"/>
              </a:lnSpc>
              <a:spcBef>
                <a:spcPts val="45"/>
              </a:spcBef>
            </a:pPr>
            <a:endParaRPr sz="2250">
              <a:latin typeface="Times New Roman"/>
              <a:cs typeface="Times New Roman"/>
            </a:endParaRPr>
          </a:p>
          <a:p>
            <a:pPr marL="12700">
              <a:lnSpc>
                <a:spcPct val="100000"/>
              </a:lnSpc>
              <a:spcBef>
                <a:spcPts val="5"/>
              </a:spcBef>
            </a:pPr>
            <a:r>
              <a:rPr sz="2200" b="1" i="1" spc="-5" dirty="0">
                <a:latin typeface="Times New Roman"/>
                <a:cs typeface="Times New Roman"/>
              </a:rPr>
              <a:t>Managerial predisposition - </a:t>
            </a:r>
            <a:r>
              <a:rPr sz="2200" spc="-5" dirty="0">
                <a:latin typeface="Times New Roman"/>
                <a:cs typeface="Times New Roman"/>
              </a:rPr>
              <a:t>MNC tailor strategic plan to</a:t>
            </a:r>
            <a:r>
              <a:rPr sz="2200" spc="90" dirty="0">
                <a:latin typeface="Times New Roman"/>
                <a:cs typeface="Times New Roman"/>
              </a:rPr>
              <a:t> </a:t>
            </a:r>
            <a:r>
              <a:rPr sz="2200" spc="-10" dirty="0">
                <a:latin typeface="Times New Roman"/>
                <a:cs typeface="Times New Roman"/>
              </a:rPr>
              <a:t>meet</a:t>
            </a:r>
            <a:endParaRPr sz="2200">
              <a:latin typeface="Times New Roman"/>
              <a:cs typeface="Times New Roman"/>
            </a:endParaRPr>
          </a:p>
          <a:p>
            <a:pPr marL="12700">
              <a:lnSpc>
                <a:spcPct val="100000"/>
              </a:lnSpc>
            </a:pPr>
            <a:r>
              <a:rPr sz="2200" spc="-5" dirty="0">
                <a:latin typeface="Times New Roman"/>
                <a:cs typeface="Times New Roman"/>
              </a:rPr>
              <a:t>the need of local</a:t>
            </a:r>
            <a:r>
              <a:rPr sz="2200" spc="5" dirty="0">
                <a:latin typeface="Times New Roman"/>
                <a:cs typeface="Times New Roman"/>
              </a:rPr>
              <a:t> </a:t>
            </a:r>
            <a:r>
              <a:rPr sz="2200" spc="-5" dirty="0">
                <a:latin typeface="Times New Roman"/>
                <a:cs typeface="Times New Roman"/>
              </a:rPr>
              <a:t>culture</a:t>
            </a:r>
            <a:endParaRPr sz="2200">
              <a:latin typeface="Times New Roman"/>
              <a:cs typeface="Times New Roman"/>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07340" y="1471930"/>
            <a:ext cx="8055609" cy="4049395"/>
          </a:xfrm>
          <a:prstGeom prst="rect">
            <a:avLst/>
          </a:prstGeom>
        </p:spPr>
        <p:txBody>
          <a:bodyPr vert="horz" wrap="square" lIns="0" tIns="12065" rIns="0" bIns="0" rtlCol="0">
            <a:spAutoFit/>
          </a:bodyPr>
          <a:lstStyle/>
          <a:p>
            <a:pPr marL="12700">
              <a:lnSpc>
                <a:spcPct val="100000"/>
              </a:lnSpc>
              <a:spcBef>
                <a:spcPts val="95"/>
              </a:spcBef>
            </a:pPr>
            <a:r>
              <a:rPr sz="2200" b="1" i="1" spc="-5" dirty="0">
                <a:latin typeface="Times New Roman"/>
                <a:cs typeface="Times New Roman"/>
              </a:rPr>
              <a:t>Characteristics</a:t>
            </a:r>
            <a:r>
              <a:rPr sz="2200" b="1" i="1" spc="-15" dirty="0">
                <a:latin typeface="Times New Roman"/>
                <a:cs typeface="Times New Roman"/>
              </a:rPr>
              <a:t> </a:t>
            </a:r>
            <a:r>
              <a:rPr sz="2200" b="1" i="1" spc="-5" dirty="0">
                <a:latin typeface="Times New Roman"/>
                <a:cs typeface="Times New Roman"/>
              </a:rPr>
              <a:t>–</a:t>
            </a:r>
            <a:endParaRPr sz="2200" dirty="0">
              <a:latin typeface="Times New Roman"/>
              <a:cs typeface="Times New Roman"/>
            </a:endParaRPr>
          </a:p>
          <a:p>
            <a:pPr>
              <a:lnSpc>
                <a:spcPct val="100000"/>
              </a:lnSpc>
              <a:spcBef>
                <a:spcPts val="50"/>
              </a:spcBef>
            </a:pPr>
            <a:endParaRPr sz="2250" dirty="0">
              <a:latin typeface="Times New Roman"/>
              <a:cs typeface="Times New Roman"/>
            </a:endParaRPr>
          </a:p>
          <a:p>
            <a:pPr marL="12700">
              <a:lnSpc>
                <a:spcPct val="100000"/>
              </a:lnSpc>
              <a:spcBef>
                <a:spcPts val="5"/>
              </a:spcBef>
              <a:buSzPct val="95454"/>
              <a:buFont typeface="Wingdings"/>
              <a:buChar char=""/>
              <a:tabLst>
                <a:tab pos="235585" algn="l"/>
              </a:tabLst>
            </a:pPr>
            <a:r>
              <a:rPr sz="2200" spc="-5" dirty="0">
                <a:latin typeface="Times New Roman"/>
                <a:cs typeface="Times New Roman"/>
              </a:rPr>
              <a:t>Recognize importance of inherent </a:t>
            </a:r>
            <a:r>
              <a:rPr sz="2200" spc="-10" dirty="0">
                <a:latin typeface="Times New Roman"/>
                <a:cs typeface="Times New Roman"/>
              </a:rPr>
              <a:t>differences </a:t>
            </a:r>
            <a:r>
              <a:rPr sz="2200" spc="-5" dirty="0">
                <a:latin typeface="Times New Roman"/>
                <a:cs typeface="Times New Roman"/>
              </a:rPr>
              <a:t>in overseas</a:t>
            </a:r>
            <a:r>
              <a:rPr sz="2200" spc="65" dirty="0">
                <a:latin typeface="Times New Roman"/>
                <a:cs typeface="Times New Roman"/>
              </a:rPr>
              <a:t> </a:t>
            </a:r>
            <a:r>
              <a:rPr sz="2200" spc="-5" dirty="0">
                <a:latin typeface="Times New Roman"/>
                <a:cs typeface="Times New Roman"/>
              </a:rPr>
              <a:t>markets</a:t>
            </a:r>
            <a:endParaRPr sz="2200" dirty="0">
              <a:latin typeface="Times New Roman"/>
              <a:cs typeface="Times New Roman"/>
            </a:endParaRPr>
          </a:p>
          <a:p>
            <a:pPr>
              <a:lnSpc>
                <a:spcPct val="100000"/>
              </a:lnSpc>
              <a:spcBef>
                <a:spcPts val="50"/>
              </a:spcBef>
              <a:buFont typeface="Wingdings"/>
              <a:buChar char=""/>
            </a:pPr>
            <a:endParaRPr sz="2250" dirty="0">
              <a:latin typeface="Times New Roman"/>
              <a:cs typeface="Times New Roman"/>
            </a:endParaRPr>
          </a:p>
          <a:p>
            <a:pPr marL="12700" marR="5080">
              <a:lnSpc>
                <a:spcPct val="100000"/>
              </a:lnSpc>
              <a:buSzPct val="95454"/>
              <a:buFont typeface="Wingdings"/>
              <a:buChar char=""/>
              <a:tabLst>
                <a:tab pos="235585" algn="l"/>
              </a:tabLst>
            </a:pPr>
            <a:r>
              <a:rPr sz="2200" spc="-5" dirty="0">
                <a:latin typeface="Times New Roman"/>
                <a:cs typeface="Times New Roman"/>
              </a:rPr>
              <a:t>Subsidiaries are established in overseas </a:t>
            </a:r>
            <a:r>
              <a:rPr sz="2200" spc="-10" dirty="0">
                <a:latin typeface="Times New Roman"/>
                <a:cs typeface="Times New Roman"/>
              </a:rPr>
              <a:t>market </a:t>
            </a:r>
            <a:r>
              <a:rPr sz="2200" spc="-5" dirty="0">
                <a:latin typeface="Times New Roman"/>
                <a:cs typeface="Times New Roman"/>
              </a:rPr>
              <a:t>&amp; each is independent  with own marketing objectives &amp;</a:t>
            </a:r>
            <a:r>
              <a:rPr sz="2200" spc="25" dirty="0">
                <a:latin typeface="Times New Roman"/>
                <a:cs typeface="Times New Roman"/>
              </a:rPr>
              <a:t> </a:t>
            </a:r>
            <a:r>
              <a:rPr sz="2200" spc="-5" dirty="0">
                <a:latin typeface="Times New Roman"/>
                <a:cs typeface="Times New Roman"/>
              </a:rPr>
              <a:t>plans</a:t>
            </a:r>
            <a:endParaRPr sz="2200" dirty="0">
              <a:latin typeface="Times New Roman"/>
              <a:cs typeface="Times New Roman"/>
            </a:endParaRPr>
          </a:p>
          <a:p>
            <a:pPr>
              <a:lnSpc>
                <a:spcPct val="100000"/>
              </a:lnSpc>
              <a:spcBef>
                <a:spcPts val="50"/>
              </a:spcBef>
              <a:buFont typeface="Wingdings"/>
              <a:buChar char=""/>
            </a:pPr>
            <a:endParaRPr sz="2250" dirty="0">
              <a:latin typeface="Times New Roman"/>
              <a:cs typeface="Times New Roman"/>
            </a:endParaRPr>
          </a:p>
          <a:p>
            <a:pPr marL="12700" marR="302260">
              <a:lnSpc>
                <a:spcPct val="100000"/>
              </a:lnSpc>
              <a:buSzPct val="95454"/>
              <a:buFont typeface="Wingdings"/>
              <a:buChar char=""/>
              <a:tabLst>
                <a:tab pos="305435" algn="l"/>
              </a:tabLst>
            </a:pPr>
            <a:r>
              <a:rPr sz="2200" spc="-5" dirty="0">
                <a:latin typeface="Times New Roman"/>
                <a:cs typeface="Times New Roman"/>
              </a:rPr>
              <a:t>Local techniques &amp; personnel best suited to deal with local </a:t>
            </a:r>
            <a:r>
              <a:rPr sz="2200" spc="-10" dirty="0">
                <a:latin typeface="Times New Roman"/>
                <a:cs typeface="Times New Roman"/>
              </a:rPr>
              <a:t>market  </a:t>
            </a:r>
            <a:r>
              <a:rPr sz="2200" spc="-5" dirty="0">
                <a:latin typeface="Times New Roman"/>
                <a:cs typeface="Times New Roman"/>
              </a:rPr>
              <a:t>conditions</a:t>
            </a:r>
            <a:endParaRPr sz="2200" dirty="0">
              <a:latin typeface="Times New Roman"/>
              <a:cs typeface="Times New Roman"/>
            </a:endParaRPr>
          </a:p>
          <a:p>
            <a:pPr>
              <a:lnSpc>
                <a:spcPct val="100000"/>
              </a:lnSpc>
              <a:spcBef>
                <a:spcPts val="50"/>
              </a:spcBef>
              <a:buFont typeface="Wingdings"/>
              <a:buChar char=""/>
            </a:pPr>
            <a:endParaRPr sz="2250" dirty="0">
              <a:latin typeface="Times New Roman"/>
              <a:cs typeface="Times New Roman"/>
            </a:endParaRPr>
          </a:p>
          <a:p>
            <a:pPr marL="12700" marR="340995">
              <a:lnSpc>
                <a:spcPct val="100000"/>
              </a:lnSpc>
              <a:buSzPct val="95454"/>
              <a:buFont typeface="Wingdings"/>
              <a:buChar char=""/>
              <a:tabLst>
                <a:tab pos="235585" algn="l"/>
              </a:tabLst>
            </a:pPr>
            <a:r>
              <a:rPr sz="2200" spc="-5" dirty="0">
                <a:latin typeface="Times New Roman"/>
                <a:cs typeface="Times New Roman"/>
              </a:rPr>
              <a:t>International marketing </a:t>
            </a:r>
            <a:r>
              <a:rPr sz="2200" spc="-10" dirty="0">
                <a:latin typeface="Times New Roman"/>
                <a:cs typeface="Times New Roman"/>
              </a:rPr>
              <a:t>organized </a:t>
            </a:r>
            <a:r>
              <a:rPr sz="2200" spc="-5" dirty="0">
                <a:latin typeface="Times New Roman"/>
                <a:cs typeface="Times New Roman"/>
              </a:rPr>
              <a:t>on country to country basis with  separate marketing strategy for</a:t>
            </a:r>
            <a:r>
              <a:rPr sz="2200" spc="40" dirty="0">
                <a:latin typeface="Times New Roman"/>
                <a:cs typeface="Times New Roman"/>
              </a:rPr>
              <a:t> </a:t>
            </a:r>
            <a:r>
              <a:rPr sz="2200" spc="-5" dirty="0">
                <a:latin typeface="Times New Roman"/>
                <a:cs typeface="Times New Roman"/>
              </a:rPr>
              <a:t>all</a:t>
            </a:r>
            <a:endParaRPr sz="2200" dirty="0">
              <a:latin typeface="Times New Roman"/>
              <a:cs typeface="Times New Roman"/>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p:txBody>
          <a:bodyPr>
            <a:normAutofit fontScale="90000"/>
          </a:bodyPr>
          <a:lstStyle/>
          <a:p>
            <a:r>
              <a:rPr lang="en-US" dirty="0"/>
              <a:t>Drivers of International Expansion</a:t>
            </a:r>
          </a:p>
        </p:txBody>
      </p:sp>
      <p:pic>
        <p:nvPicPr>
          <p:cNvPr id="54277" name="Picture 5" descr="[car-0004.gif]"/>
          <p:cNvPicPr>
            <a:picLocks noGrp="1" noChangeAspect="1" noChangeArrowheads="1"/>
          </p:cNvPicPr>
          <p:nvPr>
            <p:ph type="clipArt" sz="half" idx="1"/>
          </p:nvPr>
        </p:nvPicPr>
        <p:blipFill>
          <a:blip r:embed="rId2" cstate="print"/>
          <a:stretch>
            <a:fillRect/>
          </a:stretch>
        </p:blipFill>
        <p:spPr>
          <a:xfrm>
            <a:off x="2343150" y="3124200"/>
            <a:ext cx="1295400" cy="685800"/>
          </a:xfrm>
          <a:noFill/>
          <a:ln/>
        </p:spPr>
      </p:pic>
      <p:sp>
        <p:nvSpPr>
          <p:cNvPr id="54276" name="Rectangle 4"/>
          <p:cNvSpPr>
            <a:spLocks noGrp="1" noChangeArrowheads="1"/>
          </p:cNvSpPr>
          <p:nvPr>
            <p:ph type="body" sz="half" idx="2"/>
          </p:nvPr>
        </p:nvSpPr>
        <p:spPr>
          <a:xfrm>
            <a:off x="1066800" y="1676400"/>
            <a:ext cx="5334000" cy="4648200"/>
          </a:xfrm>
        </p:spPr>
        <p:txBody>
          <a:bodyPr>
            <a:normAutofit lnSpcReduction="10000"/>
          </a:bodyPr>
          <a:lstStyle/>
          <a:p>
            <a:pPr>
              <a:spcBef>
                <a:spcPct val="20000"/>
              </a:spcBef>
            </a:pPr>
            <a:r>
              <a:rPr lang="en-US" dirty="0"/>
              <a:t>Competition</a:t>
            </a:r>
          </a:p>
          <a:p>
            <a:pPr>
              <a:spcBef>
                <a:spcPct val="20000"/>
              </a:spcBef>
            </a:pPr>
            <a:r>
              <a:rPr lang="en-US" dirty="0"/>
              <a:t>Regional Economic and </a:t>
            </a:r>
            <a:br>
              <a:rPr lang="en-US" dirty="0"/>
            </a:br>
            <a:r>
              <a:rPr lang="en-US" dirty="0"/>
              <a:t>Political Integration</a:t>
            </a:r>
          </a:p>
          <a:p>
            <a:pPr>
              <a:spcBef>
                <a:spcPct val="20000"/>
              </a:spcBef>
            </a:pPr>
            <a:r>
              <a:rPr lang="en-US" dirty="0"/>
              <a:t>Technology</a:t>
            </a:r>
          </a:p>
          <a:p>
            <a:pPr>
              <a:spcBef>
                <a:spcPct val="20000"/>
              </a:spcBef>
            </a:pPr>
            <a:r>
              <a:rPr lang="en-US" dirty="0"/>
              <a:t>Improvements in </a:t>
            </a:r>
            <a:endParaRPr lang="en-US" dirty="0" smtClean="0"/>
          </a:p>
          <a:p>
            <a:pPr>
              <a:buNone/>
            </a:pPr>
            <a:r>
              <a:rPr lang="en-US" dirty="0" smtClean="0"/>
              <a:t>    Telecommunication and</a:t>
            </a:r>
          </a:p>
          <a:p>
            <a:pPr>
              <a:spcBef>
                <a:spcPct val="20000"/>
              </a:spcBef>
              <a:buNone/>
            </a:pPr>
            <a:r>
              <a:rPr lang="en-US" dirty="0" smtClean="0"/>
              <a:t>    Transportation</a:t>
            </a:r>
            <a:endParaRPr lang="en-US" dirty="0"/>
          </a:p>
          <a:p>
            <a:pPr>
              <a:spcBef>
                <a:spcPct val="20000"/>
              </a:spcBef>
            </a:pPr>
            <a:r>
              <a:rPr lang="en-US" dirty="0"/>
              <a:t>Economic Growth</a:t>
            </a:r>
          </a:p>
          <a:p>
            <a:pPr>
              <a:spcBef>
                <a:spcPct val="20000"/>
              </a:spcBef>
            </a:pPr>
            <a:r>
              <a:rPr lang="en-US" dirty="0"/>
              <a:t>Transition to Market Economy</a:t>
            </a:r>
          </a:p>
          <a:p>
            <a:pPr>
              <a:spcBef>
                <a:spcPct val="20000"/>
              </a:spcBef>
            </a:pPr>
            <a:r>
              <a:rPr lang="en-US" dirty="0"/>
              <a:t>Converging Consumer Needs</a:t>
            </a:r>
          </a:p>
          <a:p>
            <a:endParaRPr lang="en-US" dirty="0"/>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4276">
                                            <p:txEl>
                                              <p:pRg st="0" end="0"/>
                                            </p:txEl>
                                          </p:spTgt>
                                        </p:tgtEl>
                                        <p:attrNameLst>
                                          <p:attrName>style.visibility</p:attrName>
                                        </p:attrNameLst>
                                      </p:cBhvr>
                                      <p:to>
                                        <p:strVal val="visible"/>
                                      </p:to>
                                    </p:set>
                                    <p:anim calcmode="lin" valueType="num">
                                      <p:cBhvr additive="base">
                                        <p:cTn id="7" dur="500" fill="hold"/>
                                        <p:tgtEl>
                                          <p:spTgt spid="54276">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54276">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54276">
                                            <p:txEl>
                                              <p:pRg st="1" end="1"/>
                                            </p:txEl>
                                          </p:spTgt>
                                        </p:tgtEl>
                                        <p:attrNameLst>
                                          <p:attrName>style.visibility</p:attrName>
                                        </p:attrNameLst>
                                      </p:cBhvr>
                                      <p:to>
                                        <p:strVal val="visible"/>
                                      </p:to>
                                    </p:set>
                                    <p:anim calcmode="lin" valueType="num">
                                      <p:cBhvr additive="base">
                                        <p:cTn id="13" dur="500" fill="hold"/>
                                        <p:tgtEl>
                                          <p:spTgt spid="54276">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54276">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54276">
                                            <p:txEl>
                                              <p:pRg st="2" end="2"/>
                                            </p:txEl>
                                          </p:spTgt>
                                        </p:tgtEl>
                                        <p:attrNameLst>
                                          <p:attrName>style.visibility</p:attrName>
                                        </p:attrNameLst>
                                      </p:cBhvr>
                                      <p:to>
                                        <p:strVal val="visible"/>
                                      </p:to>
                                    </p:set>
                                    <p:anim calcmode="lin" valueType="num">
                                      <p:cBhvr additive="base">
                                        <p:cTn id="19" dur="500" fill="hold"/>
                                        <p:tgtEl>
                                          <p:spTgt spid="54276">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54276">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54276">
                                            <p:txEl>
                                              <p:pRg st="3" end="3"/>
                                            </p:txEl>
                                          </p:spTgt>
                                        </p:tgtEl>
                                        <p:attrNameLst>
                                          <p:attrName>style.visibility</p:attrName>
                                        </p:attrNameLst>
                                      </p:cBhvr>
                                      <p:to>
                                        <p:strVal val="visible"/>
                                      </p:to>
                                    </p:set>
                                    <p:anim calcmode="lin" valueType="num">
                                      <p:cBhvr additive="base">
                                        <p:cTn id="25" dur="500" fill="hold"/>
                                        <p:tgtEl>
                                          <p:spTgt spid="54276">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54276">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54276">
                                            <p:txEl>
                                              <p:pRg st="4" end="4"/>
                                            </p:txEl>
                                          </p:spTgt>
                                        </p:tgtEl>
                                        <p:attrNameLst>
                                          <p:attrName>style.visibility</p:attrName>
                                        </p:attrNameLst>
                                      </p:cBhvr>
                                      <p:to>
                                        <p:strVal val="visible"/>
                                      </p:to>
                                    </p:set>
                                    <p:anim calcmode="lin" valueType="num">
                                      <p:cBhvr additive="base">
                                        <p:cTn id="31" dur="500" fill="hold"/>
                                        <p:tgtEl>
                                          <p:spTgt spid="54276">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54276">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54276">
                                            <p:txEl>
                                              <p:pRg st="5" end="5"/>
                                            </p:txEl>
                                          </p:spTgt>
                                        </p:tgtEl>
                                        <p:attrNameLst>
                                          <p:attrName>style.visibility</p:attrName>
                                        </p:attrNameLst>
                                      </p:cBhvr>
                                      <p:to>
                                        <p:strVal val="visible"/>
                                      </p:to>
                                    </p:set>
                                    <p:anim calcmode="lin" valueType="num">
                                      <p:cBhvr additive="base">
                                        <p:cTn id="37" dur="500" fill="hold"/>
                                        <p:tgtEl>
                                          <p:spTgt spid="54276">
                                            <p:txEl>
                                              <p:pRg st="5" end="5"/>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54276">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grpId="0" nodeType="clickEffect">
                                  <p:stCondLst>
                                    <p:cond delay="0"/>
                                  </p:stCondLst>
                                  <p:childTnLst>
                                    <p:set>
                                      <p:cBhvr>
                                        <p:cTn id="42" dur="1" fill="hold">
                                          <p:stCondLst>
                                            <p:cond delay="0"/>
                                          </p:stCondLst>
                                        </p:cTn>
                                        <p:tgtEl>
                                          <p:spTgt spid="54276">
                                            <p:txEl>
                                              <p:pRg st="6" end="6"/>
                                            </p:txEl>
                                          </p:spTgt>
                                        </p:tgtEl>
                                        <p:attrNameLst>
                                          <p:attrName>style.visibility</p:attrName>
                                        </p:attrNameLst>
                                      </p:cBhvr>
                                      <p:to>
                                        <p:strVal val="visible"/>
                                      </p:to>
                                    </p:set>
                                    <p:anim calcmode="lin" valueType="num">
                                      <p:cBhvr additive="base">
                                        <p:cTn id="43" dur="500" fill="hold"/>
                                        <p:tgtEl>
                                          <p:spTgt spid="54276">
                                            <p:txEl>
                                              <p:pRg st="6" end="6"/>
                                            </p:txEl>
                                          </p:spTgt>
                                        </p:tgtEl>
                                        <p:attrNameLst>
                                          <p:attrName>ppt_x</p:attrName>
                                        </p:attrNameLst>
                                      </p:cBhvr>
                                      <p:tavLst>
                                        <p:tav tm="0">
                                          <p:val>
                                            <p:strVal val="0-#ppt_w/2"/>
                                          </p:val>
                                        </p:tav>
                                        <p:tav tm="100000">
                                          <p:val>
                                            <p:strVal val="#ppt_x"/>
                                          </p:val>
                                        </p:tav>
                                      </p:tavLst>
                                    </p:anim>
                                    <p:anim calcmode="lin" valueType="num">
                                      <p:cBhvr additive="base">
                                        <p:cTn id="44" dur="500" fill="hold"/>
                                        <p:tgtEl>
                                          <p:spTgt spid="54276">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8" fill="hold" grpId="0" nodeType="clickEffect">
                                  <p:stCondLst>
                                    <p:cond delay="0"/>
                                  </p:stCondLst>
                                  <p:childTnLst>
                                    <p:set>
                                      <p:cBhvr>
                                        <p:cTn id="48" dur="1" fill="hold">
                                          <p:stCondLst>
                                            <p:cond delay="0"/>
                                          </p:stCondLst>
                                        </p:cTn>
                                        <p:tgtEl>
                                          <p:spTgt spid="54276">
                                            <p:txEl>
                                              <p:pRg st="7" end="7"/>
                                            </p:txEl>
                                          </p:spTgt>
                                        </p:tgtEl>
                                        <p:attrNameLst>
                                          <p:attrName>style.visibility</p:attrName>
                                        </p:attrNameLst>
                                      </p:cBhvr>
                                      <p:to>
                                        <p:strVal val="visible"/>
                                      </p:to>
                                    </p:set>
                                    <p:anim calcmode="lin" valueType="num">
                                      <p:cBhvr additive="base">
                                        <p:cTn id="49" dur="500" fill="hold"/>
                                        <p:tgtEl>
                                          <p:spTgt spid="54276">
                                            <p:txEl>
                                              <p:pRg st="7" end="7"/>
                                            </p:txEl>
                                          </p:spTgt>
                                        </p:tgtEl>
                                        <p:attrNameLst>
                                          <p:attrName>ppt_x</p:attrName>
                                        </p:attrNameLst>
                                      </p:cBhvr>
                                      <p:tavLst>
                                        <p:tav tm="0">
                                          <p:val>
                                            <p:strVal val="0-#ppt_w/2"/>
                                          </p:val>
                                        </p:tav>
                                        <p:tav tm="100000">
                                          <p:val>
                                            <p:strVal val="#ppt_x"/>
                                          </p:val>
                                        </p:tav>
                                      </p:tavLst>
                                    </p:anim>
                                    <p:anim calcmode="lin" valueType="num">
                                      <p:cBhvr additive="base">
                                        <p:cTn id="50" dur="500" fill="hold"/>
                                        <p:tgtEl>
                                          <p:spTgt spid="54276">
                                            <p:txEl>
                                              <p:pRg st="7" end="7"/>
                                            </p:txEl>
                                          </p:spTgt>
                                        </p:tgtEl>
                                        <p:attrNameLst>
                                          <p:attrName>ppt_y</p:attrName>
                                        </p:attrNameLst>
                                      </p:cBhvr>
                                      <p:tavLst>
                                        <p:tav tm="0">
                                          <p:val>
                                            <p:strVal val="#ppt_y"/>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8" fill="hold" grpId="0" nodeType="clickEffect">
                                  <p:stCondLst>
                                    <p:cond delay="0"/>
                                  </p:stCondLst>
                                  <p:childTnLst>
                                    <p:set>
                                      <p:cBhvr>
                                        <p:cTn id="54" dur="1" fill="hold">
                                          <p:stCondLst>
                                            <p:cond delay="0"/>
                                          </p:stCondLst>
                                        </p:cTn>
                                        <p:tgtEl>
                                          <p:spTgt spid="54276">
                                            <p:txEl>
                                              <p:pRg st="8" end="8"/>
                                            </p:txEl>
                                          </p:spTgt>
                                        </p:tgtEl>
                                        <p:attrNameLst>
                                          <p:attrName>style.visibility</p:attrName>
                                        </p:attrNameLst>
                                      </p:cBhvr>
                                      <p:to>
                                        <p:strVal val="visible"/>
                                      </p:to>
                                    </p:set>
                                    <p:anim calcmode="lin" valueType="num">
                                      <p:cBhvr additive="base">
                                        <p:cTn id="55" dur="500" fill="hold"/>
                                        <p:tgtEl>
                                          <p:spTgt spid="54276">
                                            <p:txEl>
                                              <p:pRg st="8" end="8"/>
                                            </p:txEl>
                                          </p:spTgt>
                                        </p:tgtEl>
                                        <p:attrNameLst>
                                          <p:attrName>ppt_x</p:attrName>
                                        </p:attrNameLst>
                                      </p:cBhvr>
                                      <p:tavLst>
                                        <p:tav tm="0">
                                          <p:val>
                                            <p:strVal val="0-#ppt_w/2"/>
                                          </p:val>
                                        </p:tav>
                                        <p:tav tm="100000">
                                          <p:val>
                                            <p:strVal val="#ppt_x"/>
                                          </p:val>
                                        </p:tav>
                                      </p:tavLst>
                                    </p:anim>
                                    <p:anim calcmode="lin" valueType="num">
                                      <p:cBhvr additive="base">
                                        <p:cTn id="56" dur="500" fill="hold"/>
                                        <p:tgtEl>
                                          <p:spTgt spid="54276">
                                            <p:txEl>
                                              <p:pRg st="8" end="8"/>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276" grpId="0" build="p" bldLvl="2" autoUpdateAnimBg="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28" y="0"/>
            <a:ext cx="914559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p:nvPr>
        </p:nvSpPr>
        <p:spPr>
          <a:xfrm>
            <a:off x="612140" y="1165605"/>
            <a:ext cx="1066800" cy="391160"/>
          </a:xfrm>
          <a:prstGeom prst="rect">
            <a:avLst/>
          </a:prstGeom>
        </p:spPr>
        <p:txBody>
          <a:bodyPr vert="horz" wrap="square" lIns="0" tIns="12700" rIns="0" bIns="0" rtlCol="0">
            <a:spAutoFit/>
          </a:bodyPr>
          <a:lstStyle/>
          <a:p>
            <a:pPr marL="12700">
              <a:lnSpc>
                <a:spcPct val="100000"/>
              </a:lnSpc>
              <a:spcBef>
                <a:spcPts val="100"/>
              </a:spcBef>
            </a:pPr>
            <a:r>
              <a:rPr sz="2400" i="1" spc="-5" dirty="0">
                <a:latin typeface="Times New Roman"/>
                <a:cs typeface="Times New Roman"/>
              </a:rPr>
              <a:t>Merits</a:t>
            </a:r>
            <a:r>
              <a:rPr sz="2400" i="1" spc="-75" dirty="0">
                <a:latin typeface="Times New Roman"/>
                <a:cs typeface="Times New Roman"/>
              </a:rPr>
              <a:t> </a:t>
            </a:r>
            <a:r>
              <a:rPr sz="2400" i="1" dirty="0">
                <a:latin typeface="Times New Roman"/>
                <a:cs typeface="Times New Roman"/>
              </a:rPr>
              <a:t>–</a:t>
            </a:r>
            <a:endParaRPr sz="2400" dirty="0">
              <a:latin typeface="Times New Roman"/>
              <a:cs typeface="Times New Roman"/>
            </a:endParaRPr>
          </a:p>
        </p:txBody>
      </p:sp>
      <p:sp>
        <p:nvSpPr>
          <p:cNvPr id="4" name="object 4"/>
          <p:cNvSpPr txBox="1"/>
          <p:nvPr/>
        </p:nvSpPr>
        <p:spPr>
          <a:xfrm>
            <a:off x="612140" y="1531366"/>
            <a:ext cx="7139940" cy="3317875"/>
          </a:xfrm>
          <a:prstGeom prst="rect">
            <a:avLst/>
          </a:prstGeom>
        </p:spPr>
        <p:txBody>
          <a:bodyPr vert="horz" wrap="square" lIns="0" tIns="12700" rIns="0" bIns="0" rtlCol="0">
            <a:spAutoFit/>
          </a:bodyPr>
          <a:lstStyle/>
          <a:p>
            <a:pPr marL="12700" marR="514984">
              <a:lnSpc>
                <a:spcPct val="100000"/>
              </a:lnSpc>
              <a:spcBef>
                <a:spcPts val="100"/>
              </a:spcBef>
              <a:buSzPct val="95833"/>
              <a:buFont typeface="Wingdings"/>
              <a:buChar char=""/>
              <a:tabLst>
                <a:tab pos="255904" algn="l"/>
                <a:tab pos="3656965" algn="l"/>
              </a:tabLst>
            </a:pPr>
            <a:r>
              <a:rPr sz="2400" dirty="0">
                <a:latin typeface="Times New Roman"/>
                <a:cs typeface="Times New Roman"/>
              </a:rPr>
              <a:t>Adaptation to </a:t>
            </a:r>
            <a:r>
              <a:rPr sz="2400" spc="-5" dirty="0">
                <a:latin typeface="Times New Roman"/>
                <a:cs typeface="Times New Roman"/>
              </a:rPr>
              <a:t>market characteristics </a:t>
            </a:r>
            <a:r>
              <a:rPr sz="2400" dirty="0">
                <a:latin typeface="Times New Roman"/>
                <a:cs typeface="Times New Roman"/>
              </a:rPr>
              <a:t>help in better  understanding of</a:t>
            </a:r>
            <a:r>
              <a:rPr sz="2400" spc="-25" dirty="0">
                <a:latin typeface="Times New Roman"/>
                <a:cs typeface="Times New Roman"/>
              </a:rPr>
              <a:t> </a:t>
            </a:r>
            <a:r>
              <a:rPr sz="2400" dirty="0">
                <a:latin typeface="Times New Roman"/>
                <a:cs typeface="Times New Roman"/>
              </a:rPr>
              <a:t>local</a:t>
            </a:r>
            <a:r>
              <a:rPr sz="2400" spc="-25" dirty="0">
                <a:latin typeface="Times New Roman"/>
                <a:cs typeface="Times New Roman"/>
              </a:rPr>
              <a:t> </a:t>
            </a:r>
            <a:r>
              <a:rPr sz="2400" dirty="0">
                <a:latin typeface="Times New Roman"/>
                <a:cs typeface="Times New Roman"/>
              </a:rPr>
              <a:t>needs	which will lead to</a:t>
            </a:r>
            <a:r>
              <a:rPr sz="2400" spc="-135" dirty="0">
                <a:latin typeface="Times New Roman"/>
                <a:cs typeface="Times New Roman"/>
              </a:rPr>
              <a:t> </a:t>
            </a:r>
            <a:r>
              <a:rPr sz="2400" dirty="0">
                <a:latin typeface="Times New Roman"/>
                <a:cs typeface="Times New Roman"/>
              </a:rPr>
              <a:t>better  </a:t>
            </a:r>
            <a:r>
              <a:rPr sz="2400" spc="-5" dirty="0">
                <a:latin typeface="Times New Roman"/>
                <a:cs typeface="Times New Roman"/>
              </a:rPr>
              <a:t>exploitation </a:t>
            </a:r>
            <a:r>
              <a:rPr sz="2400" dirty="0">
                <a:latin typeface="Times New Roman"/>
                <a:cs typeface="Times New Roman"/>
              </a:rPr>
              <a:t>of </a:t>
            </a:r>
            <a:r>
              <a:rPr sz="2400" spc="-5" dirty="0">
                <a:latin typeface="Times New Roman"/>
                <a:cs typeface="Times New Roman"/>
              </a:rPr>
              <a:t>market</a:t>
            </a:r>
            <a:r>
              <a:rPr sz="2400" spc="-35" dirty="0">
                <a:latin typeface="Times New Roman"/>
                <a:cs typeface="Times New Roman"/>
              </a:rPr>
              <a:t> </a:t>
            </a:r>
            <a:r>
              <a:rPr sz="2400" spc="-5" dirty="0">
                <a:latin typeface="Times New Roman"/>
                <a:cs typeface="Times New Roman"/>
              </a:rPr>
              <a:t>potentials</a:t>
            </a:r>
            <a:endParaRPr sz="2400">
              <a:latin typeface="Times New Roman"/>
              <a:cs typeface="Times New Roman"/>
            </a:endParaRPr>
          </a:p>
          <a:p>
            <a:pPr>
              <a:lnSpc>
                <a:spcPct val="100000"/>
              </a:lnSpc>
              <a:buFont typeface="Wingdings"/>
              <a:buChar char=""/>
            </a:pPr>
            <a:endParaRPr sz="2600">
              <a:latin typeface="Times New Roman"/>
              <a:cs typeface="Times New Roman"/>
            </a:endParaRPr>
          </a:p>
          <a:p>
            <a:pPr>
              <a:lnSpc>
                <a:spcPct val="100000"/>
              </a:lnSpc>
              <a:spcBef>
                <a:spcPts val="10"/>
              </a:spcBef>
              <a:buFont typeface="Wingdings"/>
              <a:buChar char=""/>
            </a:pPr>
            <a:endParaRPr sz="2400">
              <a:latin typeface="Times New Roman"/>
              <a:cs typeface="Times New Roman"/>
            </a:endParaRPr>
          </a:p>
          <a:p>
            <a:pPr marL="12700">
              <a:lnSpc>
                <a:spcPct val="100000"/>
              </a:lnSpc>
            </a:pPr>
            <a:r>
              <a:rPr sz="2400" b="1" i="1" dirty="0">
                <a:latin typeface="Times New Roman"/>
                <a:cs typeface="Times New Roman"/>
              </a:rPr>
              <a:t>Demerits</a:t>
            </a:r>
            <a:r>
              <a:rPr sz="2400" b="1" i="1" spc="-25" dirty="0">
                <a:latin typeface="Times New Roman"/>
                <a:cs typeface="Times New Roman"/>
              </a:rPr>
              <a:t> </a:t>
            </a:r>
            <a:r>
              <a:rPr sz="2400" b="1" i="1" dirty="0">
                <a:latin typeface="Times New Roman"/>
                <a:cs typeface="Times New Roman"/>
              </a:rPr>
              <a:t>–</a:t>
            </a:r>
            <a:endParaRPr sz="2400">
              <a:latin typeface="Times New Roman"/>
              <a:cs typeface="Times New Roman"/>
            </a:endParaRPr>
          </a:p>
          <a:p>
            <a:pPr marL="12700" marR="5080">
              <a:lnSpc>
                <a:spcPct val="100000"/>
              </a:lnSpc>
              <a:buSzPct val="95833"/>
              <a:buFont typeface="Wingdings"/>
              <a:buChar char=""/>
              <a:tabLst>
                <a:tab pos="255904" algn="l"/>
              </a:tabLst>
            </a:pPr>
            <a:r>
              <a:rPr sz="2400" dirty="0">
                <a:latin typeface="Times New Roman"/>
                <a:cs typeface="Times New Roman"/>
              </a:rPr>
              <a:t>High </a:t>
            </a:r>
            <a:r>
              <a:rPr sz="2400" spc="-5" dirty="0">
                <a:latin typeface="Times New Roman"/>
                <a:cs typeface="Times New Roman"/>
              </a:rPr>
              <a:t>cost </a:t>
            </a:r>
            <a:r>
              <a:rPr sz="2400" dirty="0">
                <a:latin typeface="Times New Roman"/>
                <a:cs typeface="Times New Roman"/>
              </a:rPr>
              <a:t>of national </a:t>
            </a:r>
            <a:r>
              <a:rPr sz="2400" spc="-5" dirty="0">
                <a:latin typeface="Times New Roman"/>
                <a:cs typeface="Times New Roman"/>
              </a:rPr>
              <a:t>responsive marketing </a:t>
            </a:r>
            <a:r>
              <a:rPr sz="2400" spc="-10" dirty="0">
                <a:latin typeface="Times New Roman"/>
                <a:cs typeface="Times New Roman"/>
              </a:rPr>
              <a:t>mix </a:t>
            </a:r>
            <a:r>
              <a:rPr sz="2400" dirty="0">
                <a:latin typeface="Times New Roman"/>
                <a:cs typeface="Times New Roman"/>
              </a:rPr>
              <a:t>for each  country</a:t>
            </a:r>
            <a:endParaRPr sz="2400">
              <a:latin typeface="Times New Roman"/>
              <a:cs typeface="Times New Roman"/>
            </a:endParaRPr>
          </a:p>
          <a:p>
            <a:pPr marL="12700">
              <a:lnSpc>
                <a:spcPct val="100000"/>
              </a:lnSpc>
              <a:buSzPct val="95833"/>
              <a:buFont typeface="Wingdings"/>
              <a:buChar char=""/>
              <a:tabLst>
                <a:tab pos="255904" algn="l"/>
              </a:tabLst>
            </a:pPr>
            <a:r>
              <a:rPr sz="2400" spc="-5" dirty="0">
                <a:latin typeface="Times New Roman"/>
                <a:cs typeface="Times New Roman"/>
              </a:rPr>
              <a:t>Delay </a:t>
            </a:r>
            <a:r>
              <a:rPr sz="2400" dirty="0">
                <a:latin typeface="Times New Roman"/>
                <a:cs typeface="Times New Roman"/>
              </a:rPr>
              <a:t>in</a:t>
            </a:r>
            <a:r>
              <a:rPr sz="2400" spc="-10" dirty="0">
                <a:latin typeface="Times New Roman"/>
                <a:cs typeface="Times New Roman"/>
              </a:rPr>
              <a:t> </a:t>
            </a:r>
            <a:r>
              <a:rPr sz="2400" spc="-5" dirty="0">
                <a:latin typeface="Times New Roman"/>
                <a:cs typeface="Times New Roman"/>
              </a:rPr>
              <a:t>localization</a:t>
            </a:r>
            <a:endParaRPr sz="2400">
              <a:latin typeface="Times New Roman"/>
              <a:cs typeface="Times New Roman"/>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720976" y="781938"/>
            <a:ext cx="3187065" cy="756920"/>
          </a:xfrm>
          <a:prstGeom prst="rect">
            <a:avLst/>
          </a:prstGeom>
        </p:spPr>
        <p:txBody>
          <a:bodyPr vert="horz" wrap="square" lIns="0" tIns="12700" rIns="0" bIns="0" rtlCol="0">
            <a:spAutoFit/>
          </a:bodyPr>
          <a:lstStyle/>
          <a:p>
            <a:pPr marL="12700">
              <a:lnSpc>
                <a:spcPct val="100000"/>
              </a:lnSpc>
              <a:spcBef>
                <a:spcPts val="100"/>
              </a:spcBef>
            </a:pPr>
            <a:r>
              <a:rPr sz="4800" dirty="0"/>
              <a:t>McDonald</a:t>
            </a:r>
            <a:r>
              <a:rPr sz="4800" spc="-185" dirty="0"/>
              <a:t>’</a:t>
            </a:r>
            <a:r>
              <a:rPr sz="4800" dirty="0"/>
              <a:t>s</a:t>
            </a:r>
            <a:endParaRPr sz="4800"/>
          </a:p>
        </p:txBody>
      </p:sp>
      <p:sp>
        <p:nvSpPr>
          <p:cNvPr id="3" name="object 3"/>
          <p:cNvSpPr txBox="1">
            <a:spLocks noGrp="1"/>
          </p:cNvSpPr>
          <p:nvPr>
            <p:ph idx="1"/>
          </p:nvPr>
        </p:nvSpPr>
        <p:spPr>
          <a:xfrm>
            <a:off x="457200" y="1600200"/>
            <a:ext cx="8229600" cy="3619195"/>
          </a:xfrm>
          <a:prstGeom prst="rect">
            <a:avLst/>
          </a:prstGeom>
        </p:spPr>
        <p:txBody>
          <a:bodyPr vert="horz" wrap="square" lIns="0" tIns="584453" rIns="0" bIns="0" rtlCol="0">
            <a:spAutoFit/>
          </a:bodyPr>
          <a:lstStyle/>
          <a:p>
            <a:pPr marL="3889375" marR="5080">
              <a:lnSpc>
                <a:spcPct val="100000"/>
              </a:lnSpc>
              <a:spcBef>
                <a:spcPts val="95"/>
              </a:spcBef>
            </a:pPr>
            <a:r>
              <a:rPr sz="2800" b="0" spc="-40" dirty="0">
                <a:latin typeface="Times New Roman"/>
                <a:cs typeface="Times New Roman"/>
              </a:rPr>
              <a:t>McDonald’s </a:t>
            </a:r>
            <a:r>
              <a:rPr sz="2800" b="0" spc="-5" dirty="0">
                <a:latin typeface="Times New Roman"/>
                <a:cs typeface="Times New Roman"/>
              </a:rPr>
              <a:t>strategy to serve </a:t>
            </a:r>
            <a:r>
              <a:rPr sz="2800" b="0" spc="-10" dirty="0">
                <a:latin typeface="Times New Roman"/>
                <a:cs typeface="Times New Roman"/>
              </a:rPr>
              <a:t>veg  </a:t>
            </a:r>
            <a:r>
              <a:rPr sz="2800" b="0" spc="-20" dirty="0">
                <a:latin typeface="Times New Roman"/>
                <a:cs typeface="Times New Roman"/>
              </a:rPr>
              <a:t>burgers </a:t>
            </a:r>
            <a:r>
              <a:rPr sz="2800" b="0" spc="-5" dirty="0">
                <a:latin typeface="Times New Roman"/>
                <a:cs typeface="Times New Roman"/>
              </a:rPr>
              <a:t>in India instead of </a:t>
            </a:r>
            <a:r>
              <a:rPr sz="2800" b="0" spc="0" dirty="0">
                <a:latin typeface="Times New Roman"/>
                <a:cs typeface="Times New Roman"/>
              </a:rPr>
              <a:t>non-  </a:t>
            </a:r>
            <a:r>
              <a:rPr sz="2800" b="0" spc="-10" dirty="0">
                <a:latin typeface="Times New Roman"/>
                <a:cs typeface="Times New Roman"/>
              </a:rPr>
              <a:t>veg </a:t>
            </a:r>
            <a:r>
              <a:rPr sz="2800" b="0" spc="-20" dirty="0">
                <a:latin typeface="Times New Roman"/>
                <a:cs typeface="Times New Roman"/>
              </a:rPr>
              <a:t>burgers </a:t>
            </a:r>
            <a:r>
              <a:rPr sz="2800" b="0" spc="-10" dirty="0">
                <a:latin typeface="Times New Roman"/>
                <a:cs typeface="Times New Roman"/>
              </a:rPr>
              <a:t>(pork </a:t>
            </a:r>
            <a:r>
              <a:rPr sz="2800" b="0" spc="-5" dirty="0">
                <a:latin typeface="Times New Roman"/>
                <a:cs typeface="Times New Roman"/>
              </a:rPr>
              <a:t>and beef) to its  Indian customers can be termed  as</a:t>
            </a:r>
            <a:r>
              <a:rPr sz="2800" b="0" dirty="0">
                <a:latin typeface="Times New Roman"/>
                <a:cs typeface="Times New Roman"/>
              </a:rPr>
              <a:t> </a:t>
            </a:r>
            <a:r>
              <a:rPr sz="2800" b="0" spc="-5" dirty="0">
                <a:latin typeface="Times New Roman"/>
                <a:cs typeface="Times New Roman"/>
              </a:rPr>
              <a:t>polycentric</a:t>
            </a:r>
            <a:r>
              <a:rPr sz="2800" b="0" i="1" spc="-5" dirty="0" smtClean="0">
                <a:latin typeface="Times New Roman"/>
                <a:cs typeface="Times New Roman"/>
              </a:rPr>
              <a:t>.</a:t>
            </a:r>
            <a:endParaRPr lang="en-US" sz="2800" b="0" i="1" spc="-5" dirty="0" smtClean="0">
              <a:latin typeface="Times New Roman"/>
              <a:cs typeface="Times New Roman"/>
            </a:endParaRPr>
          </a:p>
          <a:p>
            <a:pPr marL="3889375" marR="5080">
              <a:lnSpc>
                <a:spcPct val="100000"/>
              </a:lnSpc>
              <a:spcBef>
                <a:spcPts val="95"/>
              </a:spcBef>
              <a:buNone/>
            </a:pPr>
            <a:r>
              <a:rPr lang="en-IN" sz="2800" dirty="0" smtClean="0"/>
              <a:t/>
            </a:r>
            <a:br>
              <a:rPr lang="en-IN" sz="2800" dirty="0" smtClean="0"/>
            </a:br>
            <a:endParaRPr sz="2800" dirty="0">
              <a:latin typeface="Times New Roman"/>
              <a:cs typeface="Times New Roman"/>
            </a:endParaRPr>
          </a:p>
        </p:txBody>
      </p:sp>
      <p:sp>
        <p:nvSpPr>
          <p:cNvPr id="4" name="object 4"/>
          <p:cNvSpPr/>
          <p:nvPr/>
        </p:nvSpPr>
        <p:spPr>
          <a:xfrm>
            <a:off x="6095" y="1981200"/>
            <a:ext cx="4026408" cy="3742944"/>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7620000" y="737616"/>
            <a:ext cx="1429511" cy="1427988"/>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91436" y="732281"/>
            <a:ext cx="1921510" cy="756920"/>
          </a:xfrm>
          <a:prstGeom prst="rect">
            <a:avLst/>
          </a:prstGeom>
        </p:spPr>
        <p:txBody>
          <a:bodyPr vert="horz" wrap="square" lIns="0" tIns="12700" rIns="0" bIns="0" rtlCol="0">
            <a:spAutoFit/>
          </a:bodyPr>
          <a:lstStyle/>
          <a:p>
            <a:pPr marL="12700">
              <a:lnSpc>
                <a:spcPct val="100000"/>
              </a:lnSpc>
              <a:spcBef>
                <a:spcPts val="100"/>
              </a:spcBef>
            </a:pPr>
            <a:r>
              <a:rPr sz="4800" spc="-5" dirty="0"/>
              <a:t>Gerber</a:t>
            </a:r>
            <a:endParaRPr sz="4800"/>
          </a:p>
        </p:txBody>
      </p:sp>
      <p:sp>
        <p:nvSpPr>
          <p:cNvPr id="3" name="object 3"/>
          <p:cNvSpPr txBox="1"/>
          <p:nvPr/>
        </p:nvSpPr>
        <p:spPr>
          <a:xfrm>
            <a:off x="3945128" y="1990089"/>
            <a:ext cx="4893310" cy="3317875"/>
          </a:xfrm>
          <a:prstGeom prst="rect">
            <a:avLst/>
          </a:prstGeom>
        </p:spPr>
        <p:txBody>
          <a:bodyPr vert="horz" wrap="square" lIns="0" tIns="12700" rIns="0" bIns="0" rtlCol="0">
            <a:spAutoFit/>
          </a:bodyPr>
          <a:lstStyle/>
          <a:p>
            <a:pPr marL="12700" marR="5080">
              <a:lnSpc>
                <a:spcPct val="100000"/>
              </a:lnSpc>
              <a:spcBef>
                <a:spcPts val="100"/>
              </a:spcBef>
            </a:pPr>
            <a:r>
              <a:rPr sz="2400" i="1" spc="-5" dirty="0">
                <a:latin typeface="Times New Roman"/>
                <a:cs typeface="Times New Roman"/>
              </a:rPr>
              <a:t>When </a:t>
            </a:r>
            <a:r>
              <a:rPr sz="2400" i="1" spc="-40" dirty="0">
                <a:latin typeface="Times New Roman"/>
                <a:cs typeface="Times New Roman"/>
              </a:rPr>
              <a:t>Gerber, </a:t>
            </a:r>
            <a:r>
              <a:rPr sz="2400" i="1" dirty="0">
                <a:latin typeface="Times New Roman"/>
                <a:cs typeface="Times New Roman"/>
              </a:rPr>
              <a:t>a Nestle owned purveyor  of baby foods </a:t>
            </a:r>
            <a:r>
              <a:rPr sz="2400" i="1" spc="-5" dirty="0">
                <a:latin typeface="Times New Roman"/>
                <a:cs typeface="Times New Roman"/>
              </a:rPr>
              <a:t>first started selling their  </a:t>
            </a:r>
            <a:r>
              <a:rPr sz="2400" i="1" dirty="0">
                <a:latin typeface="Times New Roman"/>
                <a:cs typeface="Times New Roman"/>
              </a:rPr>
              <a:t>baby food in </a:t>
            </a:r>
            <a:r>
              <a:rPr sz="2400" i="1" spc="-5" dirty="0">
                <a:latin typeface="Times New Roman"/>
                <a:cs typeface="Times New Roman"/>
              </a:rPr>
              <a:t>Africa, </a:t>
            </a:r>
            <a:r>
              <a:rPr sz="2400" i="1" dirty="0">
                <a:latin typeface="Times New Roman"/>
                <a:cs typeface="Times New Roman"/>
              </a:rPr>
              <a:t>they used the </a:t>
            </a:r>
            <a:r>
              <a:rPr sz="2400" i="1" spc="-5" dirty="0">
                <a:latin typeface="Times New Roman"/>
                <a:cs typeface="Times New Roman"/>
              </a:rPr>
              <a:t>same  </a:t>
            </a:r>
            <a:r>
              <a:rPr sz="2400" i="1" dirty="0">
                <a:latin typeface="Times New Roman"/>
                <a:cs typeface="Times New Roman"/>
              </a:rPr>
              <a:t>packaging </a:t>
            </a:r>
            <a:r>
              <a:rPr sz="2400" i="1" spc="-5" dirty="0">
                <a:latin typeface="Times New Roman"/>
                <a:cs typeface="Times New Roman"/>
              </a:rPr>
              <a:t>as </a:t>
            </a:r>
            <a:r>
              <a:rPr sz="2400" i="1" dirty="0">
                <a:latin typeface="Times New Roman"/>
                <a:cs typeface="Times New Roman"/>
              </a:rPr>
              <a:t>in the USA – with the</a:t>
            </a:r>
            <a:r>
              <a:rPr sz="2400" i="1" spc="-165" dirty="0">
                <a:latin typeface="Times New Roman"/>
                <a:cs typeface="Times New Roman"/>
              </a:rPr>
              <a:t> </a:t>
            </a:r>
            <a:r>
              <a:rPr sz="2400" i="1" dirty="0">
                <a:latin typeface="Times New Roman"/>
                <a:cs typeface="Times New Roman"/>
              </a:rPr>
              <a:t>cute  baby on the label. </a:t>
            </a:r>
            <a:r>
              <a:rPr sz="2400" i="1" spc="-5" dirty="0">
                <a:latin typeface="Times New Roman"/>
                <a:cs typeface="Times New Roman"/>
              </a:rPr>
              <a:t>Later </a:t>
            </a:r>
            <a:r>
              <a:rPr sz="2400" i="1" dirty="0">
                <a:latin typeface="Times New Roman"/>
                <a:cs typeface="Times New Roman"/>
              </a:rPr>
              <a:t>they found out  that in </a:t>
            </a:r>
            <a:r>
              <a:rPr sz="2400" i="1" spc="-5" dirty="0">
                <a:latin typeface="Times New Roman"/>
                <a:cs typeface="Times New Roman"/>
              </a:rPr>
              <a:t>Africa </a:t>
            </a:r>
            <a:r>
              <a:rPr sz="2400" i="1" dirty="0">
                <a:latin typeface="Times New Roman"/>
                <a:cs typeface="Times New Roman"/>
              </a:rPr>
              <a:t>companies </a:t>
            </a:r>
            <a:r>
              <a:rPr sz="2400" i="1" spc="-15" dirty="0">
                <a:latin typeface="Times New Roman"/>
                <a:cs typeface="Times New Roman"/>
              </a:rPr>
              <a:t>routinely </a:t>
            </a:r>
            <a:r>
              <a:rPr sz="2400" i="1" dirty="0">
                <a:latin typeface="Times New Roman"/>
                <a:cs typeface="Times New Roman"/>
              </a:rPr>
              <a:t>put  </a:t>
            </a:r>
            <a:r>
              <a:rPr sz="2400" i="1" spc="-10" dirty="0">
                <a:latin typeface="Times New Roman"/>
                <a:cs typeface="Times New Roman"/>
              </a:rPr>
              <a:t>pictures </a:t>
            </a:r>
            <a:r>
              <a:rPr sz="2400" i="1" dirty="0">
                <a:latin typeface="Times New Roman"/>
                <a:cs typeface="Times New Roman"/>
              </a:rPr>
              <a:t>on the label of </a:t>
            </a:r>
            <a:r>
              <a:rPr sz="2400" i="1" spc="-5" dirty="0">
                <a:latin typeface="Times New Roman"/>
                <a:cs typeface="Times New Roman"/>
              </a:rPr>
              <a:t>what </a:t>
            </a:r>
            <a:r>
              <a:rPr sz="2400" i="1" dirty="0">
                <a:latin typeface="Times New Roman"/>
                <a:cs typeface="Times New Roman"/>
              </a:rPr>
              <a:t>is inside  the package, since </a:t>
            </a:r>
            <a:r>
              <a:rPr sz="2400" i="1" spc="-5" dirty="0">
                <a:latin typeface="Times New Roman"/>
                <a:cs typeface="Times New Roman"/>
              </a:rPr>
              <a:t>most </a:t>
            </a:r>
            <a:r>
              <a:rPr sz="2400" i="1" dirty="0">
                <a:latin typeface="Times New Roman"/>
                <a:cs typeface="Times New Roman"/>
              </a:rPr>
              <a:t>people cannot  </a:t>
            </a:r>
            <a:r>
              <a:rPr sz="2400" i="1" spc="-20" dirty="0">
                <a:latin typeface="Times New Roman"/>
                <a:cs typeface="Times New Roman"/>
              </a:rPr>
              <a:t>read.</a:t>
            </a:r>
            <a:endParaRPr sz="2400">
              <a:latin typeface="Times New Roman"/>
              <a:cs typeface="Times New Roman"/>
            </a:endParaRPr>
          </a:p>
        </p:txBody>
      </p:sp>
      <p:sp>
        <p:nvSpPr>
          <p:cNvPr id="4" name="object 4"/>
          <p:cNvSpPr/>
          <p:nvPr/>
        </p:nvSpPr>
        <p:spPr>
          <a:xfrm>
            <a:off x="658368" y="1967483"/>
            <a:ext cx="2895600" cy="3083052"/>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946529" y="821512"/>
            <a:ext cx="4871085" cy="757555"/>
          </a:xfrm>
          <a:prstGeom prst="rect">
            <a:avLst/>
          </a:prstGeom>
        </p:spPr>
        <p:txBody>
          <a:bodyPr vert="horz" wrap="square" lIns="0" tIns="12700" rIns="0" bIns="0" rtlCol="0">
            <a:spAutoFit/>
          </a:bodyPr>
          <a:lstStyle/>
          <a:p>
            <a:pPr marL="12700">
              <a:lnSpc>
                <a:spcPct val="100000"/>
              </a:lnSpc>
              <a:spcBef>
                <a:spcPts val="100"/>
              </a:spcBef>
            </a:pPr>
            <a:r>
              <a:rPr sz="4800" dirty="0"/>
              <a:t>REGIOCENTRIC</a:t>
            </a:r>
            <a:endParaRPr sz="4800"/>
          </a:p>
        </p:txBody>
      </p:sp>
      <p:sp>
        <p:nvSpPr>
          <p:cNvPr id="3" name="object 3"/>
          <p:cNvSpPr txBox="1"/>
          <p:nvPr/>
        </p:nvSpPr>
        <p:spPr>
          <a:xfrm>
            <a:off x="612140" y="1686560"/>
            <a:ext cx="8065134" cy="4506595"/>
          </a:xfrm>
          <a:prstGeom prst="rect">
            <a:avLst/>
          </a:prstGeom>
        </p:spPr>
        <p:txBody>
          <a:bodyPr vert="horz" wrap="square" lIns="0" tIns="12700" rIns="0" bIns="0" rtlCol="0">
            <a:spAutoFit/>
          </a:bodyPr>
          <a:lstStyle/>
          <a:p>
            <a:pPr marL="469900" marR="52705" indent="-457200">
              <a:lnSpc>
                <a:spcPct val="100000"/>
              </a:lnSpc>
              <a:spcBef>
                <a:spcPts val="100"/>
              </a:spcBef>
              <a:buSzPct val="43750"/>
              <a:buFont typeface="Wingdings"/>
              <a:buChar char=""/>
              <a:tabLst>
                <a:tab pos="469900" algn="l"/>
                <a:tab pos="470534" algn="l"/>
              </a:tabLst>
            </a:pPr>
            <a:r>
              <a:rPr sz="2400" dirty="0">
                <a:latin typeface="Times New Roman"/>
                <a:cs typeface="Times New Roman"/>
              </a:rPr>
              <a:t>Regiocentrism </a:t>
            </a:r>
            <a:r>
              <a:rPr sz="2400" spc="-5" dirty="0">
                <a:latin typeface="Times New Roman"/>
                <a:cs typeface="Times New Roman"/>
              </a:rPr>
              <a:t>is </a:t>
            </a:r>
            <a:r>
              <a:rPr sz="2400" dirty="0">
                <a:latin typeface="Times New Roman"/>
                <a:cs typeface="Times New Roman"/>
              </a:rPr>
              <a:t>a </a:t>
            </a:r>
            <a:r>
              <a:rPr sz="2400" spc="-5" dirty="0">
                <a:latin typeface="Times New Roman"/>
                <a:cs typeface="Times New Roman"/>
              </a:rPr>
              <a:t>transitional phase between </a:t>
            </a:r>
            <a:r>
              <a:rPr sz="2400" dirty="0">
                <a:latin typeface="Times New Roman"/>
                <a:cs typeface="Times New Roman"/>
              </a:rPr>
              <a:t>polycentric</a:t>
            </a:r>
            <a:r>
              <a:rPr sz="2400" spc="-70" dirty="0">
                <a:latin typeface="Times New Roman"/>
                <a:cs typeface="Times New Roman"/>
              </a:rPr>
              <a:t> </a:t>
            </a:r>
            <a:r>
              <a:rPr sz="2400" dirty="0">
                <a:latin typeface="Times New Roman"/>
                <a:cs typeface="Times New Roman"/>
              </a:rPr>
              <a:t>and  geocentric</a:t>
            </a:r>
            <a:r>
              <a:rPr sz="2400" spc="-55" dirty="0">
                <a:latin typeface="Times New Roman"/>
                <a:cs typeface="Times New Roman"/>
              </a:rPr>
              <a:t> </a:t>
            </a:r>
            <a:r>
              <a:rPr sz="2400" dirty="0">
                <a:latin typeface="Times New Roman"/>
                <a:cs typeface="Times New Roman"/>
              </a:rPr>
              <a:t>orientation.</a:t>
            </a:r>
          </a:p>
          <a:p>
            <a:pPr>
              <a:lnSpc>
                <a:spcPct val="100000"/>
              </a:lnSpc>
              <a:spcBef>
                <a:spcPts val="55"/>
              </a:spcBef>
              <a:buFont typeface="Wingdings"/>
              <a:buChar char=""/>
            </a:pPr>
            <a:endParaRPr sz="3500" dirty="0">
              <a:latin typeface="Times New Roman"/>
              <a:cs typeface="Times New Roman"/>
            </a:endParaRPr>
          </a:p>
          <a:p>
            <a:pPr marL="469900" indent="-457200">
              <a:lnSpc>
                <a:spcPct val="100000"/>
              </a:lnSpc>
              <a:buSzPct val="43750"/>
              <a:buFont typeface="Wingdings"/>
              <a:buChar char=""/>
              <a:tabLst>
                <a:tab pos="469900" algn="l"/>
                <a:tab pos="470534" algn="l"/>
              </a:tabLst>
            </a:pPr>
            <a:r>
              <a:rPr sz="2400" dirty="0">
                <a:latin typeface="Times New Roman"/>
                <a:cs typeface="Times New Roman"/>
              </a:rPr>
              <a:t>Firm accepts a regional </a:t>
            </a:r>
            <a:r>
              <a:rPr sz="2400" spc="-5" dirty="0">
                <a:latin typeface="Times New Roman"/>
                <a:cs typeface="Times New Roman"/>
              </a:rPr>
              <a:t>marketing </a:t>
            </a:r>
            <a:r>
              <a:rPr sz="2400" dirty="0">
                <a:latin typeface="Times New Roman"/>
                <a:cs typeface="Times New Roman"/>
              </a:rPr>
              <a:t>policy covering a group</a:t>
            </a:r>
            <a:r>
              <a:rPr sz="2400" spc="-185" dirty="0">
                <a:latin typeface="Times New Roman"/>
                <a:cs typeface="Times New Roman"/>
              </a:rPr>
              <a:t> </a:t>
            </a:r>
            <a:r>
              <a:rPr sz="2400" dirty="0">
                <a:latin typeface="Times New Roman"/>
                <a:cs typeface="Times New Roman"/>
              </a:rPr>
              <a:t>of</a:t>
            </a:r>
          </a:p>
          <a:p>
            <a:pPr marL="469900">
              <a:lnSpc>
                <a:spcPct val="100000"/>
              </a:lnSpc>
            </a:pPr>
            <a:r>
              <a:rPr sz="2400" spc="-5" dirty="0">
                <a:latin typeface="Times New Roman"/>
                <a:cs typeface="Times New Roman"/>
              </a:rPr>
              <a:t>countries </a:t>
            </a:r>
            <a:r>
              <a:rPr sz="2400" dirty="0">
                <a:latin typeface="Times New Roman"/>
                <a:cs typeface="Times New Roman"/>
              </a:rPr>
              <a:t>which have </a:t>
            </a:r>
            <a:r>
              <a:rPr sz="2400" spc="-5" dirty="0">
                <a:latin typeface="Times New Roman"/>
                <a:cs typeface="Times New Roman"/>
              </a:rPr>
              <a:t>comparable market</a:t>
            </a:r>
            <a:r>
              <a:rPr sz="2400" spc="-30" dirty="0">
                <a:latin typeface="Times New Roman"/>
                <a:cs typeface="Times New Roman"/>
              </a:rPr>
              <a:t> </a:t>
            </a:r>
            <a:r>
              <a:rPr sz="2400" spc="-5" dirty="0">
                <a:latin typeface="Times New Roman"/>
                <a:cs typeface="Times New Roman"/>
              </a:rPr>
              <a:t>characteristics.</a:t>
            </a:r>
            <a:endParaRPr sz="2400" dirty="0">
              <a:latin typeface="Times New Roman"/>
              <a:cs typeface="Times New Roman"/>
            </a:endParaRPr>
          </a:p>
          <a:p>
            <a:pPr>
              <a:lnSpc>
                <a:spcPct val="100000"/>
              </a:lnSpc>
              <a:spcBef>
                <a:spcPts val="50"/>
              </a:spcBef>
            </a:pPr>
            <a:endParaRPr sz="3500" dirty="0">
              <a:latin typeface="Times New Roman"/>
              <a:cs typeface="Times New Roman"/>
            </a:endParaRPr>
          </a:p>
          <a:p>
            <a:pPr marL="469900" indent="-457200">
              <a:lnSpc>
                <a:spcPct val="100000"/>
              </a:lnSpc>
              <a:buSzPct val="43750"/>
              <a:buFont typeface="Wingdings"/>
              <a:buChar char=""/>
              <a:tabLst>
                <a:tab pos="469900" algn="l"/>
                <a:tab pos="470534" algn="l"/>
              </a:tabLst>
            </a:pPr>
            <a:r>
              <a:rPr sz="2400" dirty="0">
                <a:latin typeface="Times New Roman"/>
                <a:cs typeface="Times New Roman"/>
              </a:rPr>
              <a:t>Operational </a:t>
            </a:r>
            <a:r>
              <a:rPr sz="2400" spc="-5" dirty="0">
                <a:latin typeface="Times New Roman"/>
                <a:cs typeface="Times New Roman"/>
              </a:rPr>
              <a:t>strategies </a:t>
            </a:r>
            <a:r>
              <a:rPr sz="2400" dirty="0">
                <a:latin typeface="Times New Roman"/>
                <a:cs typeface="Times New Roman"/>
              </a:rPr>
              <a:t>are </a:t>
            </a:r>
            <a:r>
              <a:rPr sz="2400" spc="-5" dirty="0">
                <a:latin typeface="Times New Roman"/>
                <a:cs typeface="Times New Roman"/>
              </a:rPr>
              <a:t>formulated </a:t>
            </a:r>
            <a:r>
              <a:rPr sz="2400" dirty="0">
                <a:latin typeface="Times New Roman"/>
                <a:cs typeface="Times New Roman"/>
              </a:rPr>
              <a:t>on the </a:t>
            </a:r>
            <a:r>
              <a:rPr sz="2400" spc="-5" dirty="0">
                <a:latin typeface="Times New Roman"/>
                <a:cs typeface="Times New Roman"/>
              </a:rPr>
              <a:t>basis </a:t>
            </a:r>
            <a:r>
              <a:rPr sz="2400" dirty="0">
                <a:latin typeface="Times New Roman"/>
                <a:cs typeface="Times New Roman"/>
              </a:rPr>
              <a:t>of the</a:t>
            </a:r>
            <a:r>
              <a:rPr sz="2400" spc="-85" dirty="0">
                <a:latin typeface="Times New Roman"/>
                <a:cs typeface="Times New Roman"/>
              </a:rPr>
              <a:t> </a:t>
            </a:r>
            <a:r>
              <a:rPr sz="2400" dirty="0">
                <a:latin typeface="Times New Roman"/>
                <a:cs typeface="Times New Roman"/>
              </a:rPr>
              <a:t>entire</a:t>
            </a:r>
          </a:p>
          <a:p>
            <a:pPr marL="469900">
              <a:lnSpc>
                <a:spcPct val="100000"/>
              </a:lnSpc>
            </a:pPr>
            <a:r>
              <a:rPr sz="2400" dirty="0">
                <a:latin typeface="Times New Roman"/>
                <a:cs typeface="Times New Roman"/>
              </a:rPr>
              <a:t>region rather than individual</a:t>
            </a:r>
            <a:r>
              <a:rPr sz="2400" spc="-120" dirty="0">
                <a:latin typeface="Times New Roman"/>
                <a:cs typeface="Times New Roman"/>
              </a:rPr>
              <a:t> </a:t>
            </a:r>
            <a:r>
              <a:rPr sz="2400" dirty="0">
                <a:latin typeface="Times New Roman"/>
                <a:cs typeface="Times New Roman"/>
              </a:rPr>
              <a:t>countries.</a:t>
            </a:r>
          </a:p>
          <a:p>
            <a:pPr>
              <a:lnSpc>
                <a:spcPct val="100000"/>
              </a:lnSpc>
            </a:pPr>
            <a:endParaRPr sz="3550" dirty="0">
              <a:latin typeface="Times New Roman"/>
              <a:cs typeface="Times New Roman"/>
            </a:endParaRPr>
          </a:p>
          <a:p>
            <a:pPr marL="469900" marR="229870" indent="-457200">
              <a:lnSpc>
                <a:spcPct val="100000"/>
              </a:lnSpc>
              <a:spcBef>
                <a:spcPts val="5"/>
              </a:spcBef>
              <a:buSzPct val="43750"/>
              <a:buFont typeface="Wingdings"/>
              <a:buChar char=""/>
              <a:tabLst>
                <a:tab pos="469900" algn="l"/>
                <a:tab pos="470534" algn="l"/>
              </a:tabLst>
            </a:pPr>
            <a:r>
              <a:rPr sz="2400" dirty="0">
                <a:latin typeface="Times New Roman"/>
                <a:cs typeface="Times New Roman"/>
              </a:rPr>
              <a:t>The </a:t>
            </a:r>
            <a:r>
              <a:rPr sz="2400" spc="-5" dirty="0">
                <a:latin typeface="Times New Roman"/>
                <a:cs typeface="Times New Roman"/>
              </a:rPr>
              <a:t>company views </a:t>
            </a:r>
            <a:r>
              <a:rPr sz="2400" dirty="0">
                <a:latin typeface="Times New Roman"/>
                <a:cs typeface="Times New Roman"/>
              </a:rPr>
              <a:t>the </a:t>
            </a:r>
            <a:r>
              <a:rPr sz="2400" spc="-5" dirty="0">
                <a:latin typeface="Times New Roman"/>
                <a:cs typeface="Times New Roman"/>
              </a:rPr>
              <a:t>similarities </a:t>
            </a:r>
            <a:r>
              <a:rPr sz="2400" dirty="0">
                <a:latin typeface="Times New Roman"/>
                <a:cs typeface="Times New Roman"/>
              </a:rPr>
              <a:t>and </a:t>
            </a:r>
            <a:r>
              <a:rPr sz="2400" spc="-5" dirty="0">
                <a:latin typeface="Times New Roman"/>
                <a:cs typeface="Times New Roman"/>
              </a:rPr>
              <a:t>differences</a:t>
            </a:r>
            <a:r>
              <a:rPr sz="2400" spc="-70" dirty="0">
                <a:latin typeface="Times New Roman"/>
                <a:cs typeface="Times New Roman"/>
              </a:rPr>
              <a:t> </a:t>
            </a:r>
            <a:r>
              <a:rPr sz="2400" dirty="0">
                <a:latin typeface="Times New Roman"/>
                <a:cs typeface="Times New Roman"/>
              </a:rPr>
              <a:t>between  regions.</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28" y="0"/>
            <a:ext cx="914559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p:nvPr>
        </p:nvSpPr>
        <p:spPr>
          <a:xfrm>
            <a:off x="457200" y="480688"/>
            <a:ext cx="8229600" cy="1366400"/>
          </a:xfrm>
          <a:prstGeom prst="rect">
            <a:avLst/>
          </a:prstGeom>
        </p:spPr>
        <p:txBody>
          <a:bodyPr vert="horz" wrap="square" lIns="0" tIns="12065" rIns="0" bIns="0" rtlCol="0">
            <a:spAutoFit/>
          </a:bodyPr>
          <a:lstStyle/>
          <a:p>
            <a:pPr algn="ctr">
              <a:lnSpc>
                <a:spcPct val="100000"/>
              </a:lnSpc>
              <a:spcBef>
                <a:spcPts val="95"/>
              </a:spcBef>
            </a:pPr>
            <a:r>
              <a:rPr sz="4400" spc="-10" dirty="0"/>
              <a:t>REASONS </a:t>
            </a:r>
            <a:r>
              <a:rPr sz="4400" spc="-5" dirty="0"/>
              <a:t>FOR MAKING USE OF</a:t>
            </a:r>
            <a:r>
              <a:rPr sz="4400" spc="-355" dirty="0"/>
              <a:t> </a:t>
            </a:r>
            <a:r>
              <a:rPr sz="4400" spc="-5" dirty="0"/>
              <a:t>A</a:t>
            </a:r>
          </a:p>
          <a:p>
            <a:pPr marR="17780" algn="ctr">
              <a:lnSpc>
                <a:spcPct val="100000"/>
              </a:lnSpc>
            </a:pPr>
            <a:r>
              <a:rPr sz="4400" spc="-5" dirty="0"/>
              <a:t>REGIOCENTRIC</a:t>
            </a:r>
            <a:r>
              <a:rPr sz="4400" spc="-195" dirty="0"/>
              <a:t> </a:t>
            </a:r>
            <a:r>
              <a:rPr sz="4400" spc="-10" dirty="0"/>
              <a:t>APPROACH</a:t>
            </a:r>
          </a:p>
        </p:txBody>
      </p:sp>
      <p:sp>
        <p:nvSpPr>
          <p:cNvPr id="4" name="object 4"/>
          <p:cNvSpPr txBox="1"/>
          <p:nvPr/>
        </p:nvSpPr>
        <p:spPr>
          <a:xfrm>
            <a:off x="612140" y="2385186"/>
            <a:ext cx="7926070" cy="3470275"/>
          </a:xfrm>
          <a:prstGeom prst="rect">
            <a:avLst/>
          </a:prstGeom>
        </p:spPr>
        <p:txBody>
          <a:bodyPr vert="horz" wrap="square" lIns="0" tIns="12700" rIns="0" bIns="0" rtlCol="0">
            <a:spAutoFit/>
          </a:bodyPr>
          <a:lstStyle/>
          <a:p>
            <a:pPr marL="469900" marR="5080" indent="-457200">
              <a:lnSpc>
                <a:spcPct val="100000"/>
              </a:lnSpc>
              <a:spcBef>
                <a:spcPts val="100"/>
              </a:spcBef>
              <a:buSzPct val="43750"/>
              <a:buFont typeface="Wingdings"/>
              <a:buChar char=""/>
              <a:tabLst>
                <a:tab pos="469900" algn="l"/>
                <a:tab pos="470534" algn="l"/>
              </a:tabLst>
            </a:pPr>
            <a:r>
              <a:rPr sz="2400" spc="-5" dirty="0">
                <a:latin typeface="Times New Roman"/>
                <a:cs typeface="Times New Roman"/>
              </a:rPr>
              <a:t>Facilitates </a:t>
            </a:r>
            <a:r>
              <a:rPr sz="2400" dirty="0">
                <a:latin typeface="Times New Roman"/>
                <a:cs typeface="Times New Roman"/>
              </a:rPr>
              <a:t>the </a:t>
            </a:r>
            <a:r>
              <a:rPr sz="2400" spc="-5" dirty="0">
                <a:latin typeface="Times New Roman"/>
                <a:cs typeface="Times New Roman"/>
              </a:rPr>
              <a:t>interaction </a:t>
            </a:r>
            <a:r>
              <a:rPr sz="2400" dirty="0">
                <a:latin typeface="Times New Roman"/>
                <a:cs typeface="Times New Roman"/>
              </a:rPr>
              <a:t>taking place between local</a:t>
            </a:r>
            <a:r>
              <a:rPr sz="2400" spc="-130" dirty="0">
                <a:latin typeface="Times New Roman"/>
                <a:cs typeface="Times New Roman"/>
              </a:rPr>
              <a:t> </a:t>
            </a:r>
            <a:r>
              <a:rPr sz="2400" dirty="0">
                <a:latin typeface="Times New Roman"/>
                <a:cs typeface="Times New Roman"/>
              </a:rPr>
              <a:t>national  executives transferred from </a:t>
            </a:r>
            <a:r>
              <a:rPr sz="2400" spc="-5" dirty="0">
                <a:latin typeface="Times New Roman"/>
                <a:cs typeface="Times New Roman"/>
              </a:rPr>
              <a:t>operations </a:t>
            </a:r>
            <a:r>
              <a:rPr sz="2400" dirty="0">
                <a:latin typeface="Times New Roman"/>
                <a:cs typeface="Times New Roman"/>
              </a:rPr>
              <a:t>in the region to  regional head </a:t>
            </a:r>
            <a:r>
              <a:rPr sz="2400" spc="-10" dirty="0">
                <a:latin typeface="Times New Roman"/>
                <a:cs typeface="Times New Roman"/>
              </a:rPr>
              <a:t>office, </a:t>
            </a:r>
            <a:r>
              <a:rPr sz="2400" dirty="0">
                <a:latin typeface="Times New Roman"/>
                <a:cs typeface="Times New Roman"/>
              </a:rPr>
              <a:t>and </a:t>
            </a:r>
            <a:r>
              <a:rPr sz="2400" spc="-5" dirty="0">
                <a:latin typeface="Times New Roman"/>
                <a:cs typeface="Times New Roman"/>
              </a:rPr>
              <a:t>executives </a:t>
            </a:r>
            <a:r>
              <a:rPr sz="2400" dirty="0">
                <a:latin typeface="Times New Roman"/>
                <a:cs typeface="Times New Roman"/>
              </a:rPr>
              <a:t>transferred from the  parent </a:t>
            </a:r>
            <a:r>
              <a:rPr sz="2400" spc="-5" dirty="0">
                <a:latin typeface="Times New Roman"/>
                <a:cs typeface="Times New Roman"/>
              </a:rPr>
              <a:t>company </a:t>
            </a:r>
            <a:r>
              <a:rPr sz="2400" dirty="0">
                <a:latin typeface="Times New Roman"/>
                <a:cs typeface="Times New Roman"/>
              </a:rPr>
              <a:t>to the regional</a:t>
            </a:r>
            <a:r>
              <a:rPr sz="2400" spc="-85" dirty="0">
                <a:latin typeface="Times New Roman"/>
                <a:cs typeface="Times New Roman"/>
              </a:rPr>
              <a:t> </a:t>
            </a:r>
            <a:r>
              <a:rPr sz="2400" dirty="0">
                <a:latin typeface="Times New Roman"/>
                <a:cs typeface="Times New Roman"/>
              </a:rPr>
              <a:t>headquarters.</a:t>
            </a:r>
            <a:endParaRPr sz="2400">
              <a:latin typeface="Times New Roman"/>
              <a:cs typeface="Times New Roman"/>
            </a:endParaRPr>
          </a:p>
          <a:p>
            <a:pPr marL="469900" marR="227329" indent="-457200">
              <a:lnSpc>
                <a:spcPct val="100000"/>
              </a:lnSpc>
              <a:spcBef>
                <a:spcPts val="600"/>
              </a:spcBef>
              <a:buSzPct val="43750"/>
              <a:buFont typeface="Wingdings"/>
              <a:buChar char=""/>
              <a:tabLst>
                <a:tab pos="469900" algn="l"/>
                <a:tab pos="470534" algn="l"/>
              </a:tabLst>
            </a:pPr>
            <a:r>
              <a:rPr sz="2400" spc="-5" dirty="0">
                <a:latin typeface="Times New Roman"/>
                <a:cs typeface="Times New Roman"/>
              </a:rPr>
              <a:t>Shows some </a:t>
            </a:r>
            <a:r>
              <a:rPr sz="2400" dirty="0">
                <a:latin typeface="Times New Roman"/>
                <a:cs typeface="Times New Roman"/>
              </a:rPr>
              <a:t>level of </a:t>
            </a:r>
            <a:r>
              <a:rPr sz="2400" spc="-5" dirty="0">
                <a:latin typeface="Times New Roman"/>
                <a:cs typeface="Times New Roman"/>
              </a:rPr>
              <a:t>sensitivity towards </a:t>
            </a:r>
            <a:r>
              <a:rPr sz="2400" dirty="0">
                <a:latin typeface="Times New Roman"/>
                <a:cs typeface="Times New Roman"/>
              </a:rPr>
              <a:t>local conditions</a:t>
            </a:r>
            <a:r>
              <a:rPr sz="2400" spc="-55" dirty="0">
                <a:latin typeface="Times New Roman"/>
                <a:cs typeface="Times New Roman"/>
              </a:rPr>
              <a:t> </a:t>
            </a:r>
            <a:r>
              <a:rPr sz="2400" dirty="0">
                <a:latin typeface="Times New Roman"/>
                <a:cs typeface="Times New Roman"/>
              </a:rPr>
              <a:t>in  the</a:t>
            </a:r>
            <a:r>
              <a:rPr sz="2400" spc="-5" dirty="0">
                <a:latin typeface="Times New Roman"/>
                <a:cs typeface="Times New Roman"/>
              </a:rPr>
              <a:t> </a:t>
            </a:r>
            <a:r>
              <a:rPr sz="2400" dirty="0">
                <a:latin typeface="Times New Roman"/>
                <a:cs typeface="Times New Roman"/>
              </a:rPr>
              <a:t>host-country</a:t>
            </a:r>
            <a:endParaRPr sz="2400">
              <a:latin typeface="Times New Roman"/>
              <a:cs typeface="Times New Roman"/>
            </a:endParaRPr>
          </a:p>
          <a:p>
            <a:pPr marL="469900" marR="31750" indent="-457200" algn="just">
              <a:lnSpc>
                <a:spcPct val="100000"/>
              </a:lnSpc>
              <a:spcBef>
                <a:spcPts val="595"/>
              </a:spcBef>
              <a:buSzPct val="43750"/>
              <a:buFont typeface="Wingdings"/>
              <a:buChar char=""/>
              <a:tabLst>
                <a:tab pos="470534" algn="l"/>
              </a:tabLst>
            </a:pPr>
            <a:r>
              <a:rPr sz="2400" dirty="0">
                <a:latin typeface="Times New Roman"/>
                <a:cs typeface="Times New Roman"/>
              </a:rPr>
              <a:t>Can be </a:t>
            </a:r>
            <a:r>
              <a:rPr sz="2400" spc="-5" dirty="0">
                <a:latin typeface="Times New Roman"/>
                <a:cs typeface="Times New Roman"/>
              </a:rPr>
              <a:t>utilized as </a:t>
            </a:r>
            <a:r>
              <a:rPr sz="2400" dirty="0">
                <a:latin typeface="Times New Roman"/>
                <a:cs typeface="Times New Roman"/>
              </a:rPr>
              <a:t>a </a:t>
            </a:r>
            <a:r>
              <a:rPr sz="2400" spc="-5" dirty="0">
                <a:latin typeface="Times New Roman"/>
                <a:cs typeface="Times New Roman"/>
              </a:rPr>
              <a:t>transitional step </a:t>
            </a:r>
            <a:r>
              <a:rPr sz="2400" dirty="0">
                <a:latin typeface="Times New Roman"/>
                <a:cs typeface="Times New Roman"/>
              </a:rPr>
              <a:t>where the </a:t>
            </a:r>
            <a:r>
              <a:rPr sz="2400" spc="-5" dirty="0">
                <a:latin typeface="Times New Roman"/>
                <a:cs typeface="Times New Roman"/>
              </a:rPr>
              <a:t>multinational  organization wishes </a:t>
            </a:r>
            <a:r>
              <a:rPr sz="2400" dirty="0">
                <a:latin typeface="Times New Roman"/>
                <a:cs typeface="Times New Roman"/>
              </a:rPr>
              <a:t>to develop from a purely ethnocentric</a:t>
            </a:r>
            <a:r>
              <a:rPr sz="2400" spc="-175" dirty="0">
                <a:latin typeface="Times New Roman"/>
                <a:cs typeface="Times New Roman"/>
              </a:rPr>
              <a:t> </a:t>
            </a:r>
            <a:r>
              <a:rPr sz="2400" dirty="0">
                <a:latin typeface="Times New Roman"/>
                <a:cs typeface="Times New Roman"/>
              </a:rPr>
              <a:t>or  polycentric approach to a geocentric</a:t>
            </a:r>
            <a:r>
              <a:rPr sz="2400" spc="-135" dirty="0">
                <a:latin typeface="Times New Roman"/>
                <a:cs typeface="Times New Roman"/>
              </a:rPr>
              <a:t> </a:t>
            </a:r>
            <a:r>
              <a:rPr sz="2400" dirty="0">
                <a:latin typeface="Times New Roman"/>
                <a:cs typeface="Times New Roman"/>
              </a:rPr>
              <a:t>approach</a:t>
            </a:r>
            <a:endParaRPr sz="2400">
              <a:latin typeface="Times New Roman"/>
              <a:cs typeface="Times New Roman"/>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2"/>
          <p:cNvGraphicFramePr>
            <a:graphicFrameLocks noGrp="1"/>
          </p:cNvGraphicFramePr>
          <p:nvPr/>
        </p:nvGraphicFramePr>
        <p:xfrm>
          <a:off x="522135" y="908050"/>
          <a:ext cx="8153400" cy="5789295"/>
        </p:xfrm>
        <a:graphic>
          <a:graphicData uri="http://schemas.openxmlformats.org/drawingml/2006/table">
            <a:tbl>
              <a:tblPr firstRow="1" bandRow="1">
                <a:tableStyleId>{2D5ABB26-0587-4C30-8999-92F81FD0307C}</a:tableStyleId>
              </a:tblPr>
              <a:tblGrid>
                <a:gridCol w="4076700"/>
                <a:gridCol w="4076700"/>
              </a:tblGrid>
              <a:tr h="599440">
                <a:tc>
                  <a:txBody>
                    <a:bodyPr/>
                    <a:lstStyle/>
                    <a:p>
                      <a:pPr marL="12065" algn="ctr">
                        <a:lnSpc>
                          <a:spcPct val="100000"/>
                        </a:lnSpc>
                        <a:spcBef>
                          <a:spcPts val="260"/>
                        </a:spcBef>
                      </a:pPr>
                      <a:r>
                        <a:rPr sz="2800" b="1" spc="-65" dirty="0">
                          <a:solidFill>
                            <a:srgbClr val="FFFFFF"/>
                          </a:solidFill>
                          <a:latin typeface="Times New Roman"/>
                          <a:cs typeface="Times New Roman"/>
                        </a:rPr>
                        <a:t>ADVANTAGES</a:t>
                      </a:r>
                      <a:endParaRPr sz="2800">
                        <a:latin typeface="Times New Roman"/>
                        <a:cs typeface="Times New Roman"/>
                      </a:endParaRPr>
                    </a:p>
                  </a:txBody>
                  <a:tcPr marL="0" marR="0" marT="3302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0E6EC5"/>
                    </a:solidFill>
                  </a:tcPr>
                </a:tc>
                <a:tc>
                  <a:txBody>
                    <a:bodyPr/>
                    <a:lstStyle/>
                    <a:p>
                      <a:pPr marL="13335" algn="ctr">
                        <a:lnSpc>
                          <a:spcPct val="100000"/>
                        </a:lnSpc>
                        <a:spcBef>
                          <a:spcPts val="260"/>
                        </a:spcBef>
                      </a:pPr>
                      <a:r>
                        <a:rPr sz="2800" b="1" spc="-50" dirty="0">
                          <a:solidFill>
                            <a:srgbClr val="FFFFFF"/>
                          </a:solidFill>
                          <a:latin typeface="Times New Roman"/>
                          <a:cs typeface="Times New Roman"/>
                        </a:rPr>
                        <a:t>DISADVANTAGES</a:t>
                      </a:r>
                      <a:endParaRPr sz="2800">
                        <a:latin typeface="Times New Roman"/>
                        <a:cs typeface="Times New Roman"/>
                      </a:endParaRPr>
                    </a:p>
                  </a:txBody>
                  <a:tcPr marL="0" marR="0" marT="3302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0E6EC5"/>
                    </a:solidFill>
                  </a:tcPr>
                </a:tc>
              </a:tr>
              <a:tr h="1013460">
                <a:tc>
                  <a:txBody>
                    <a:bodyPr/>
                    <a:lstStyle/>
                    <a:p>
                      <a:pPr>
                        <a:lnSpc>
                          <a:spcPct val="100000"/>
                        </a:lnSpc>
                        <a:spcBef>
                          <a:spcPts val="35"/>
                        </a:spcBef>
                      </a:pPr>
                      <a:endParaRPr sz="2400">
                        <a:latin typeface="Times New Roman"/>
                        <a:cs typeface="Times New Roman"/>
                      </a:endParaRPr>
                    </a:p>
                    <a:p>
                      <a:pPr marL="12700" algn="ctr">
                        <a:lnSpc>
                          <a:spcPct val="100000"/>
                        </a:lnSpc>
                      </a:pPr>
                      <a:r>
                        <a:rPr sz="1800" spc="-15" dirty="0">
                          <a:latin typeface="Constantia"/>
                          <a:cs typeface="Constantia"/>
                        </a:rPr>
                        <a:t>Culture</a:t>
                      </a:r>
                      <a:r>
                        <a:rPr sz="1800" spc="-60" dirty="0">
                          <a:latin typeface="Constantia"/>
                          <a:cs typeface="Constantia"/>
                        </a:rPr>
                        <a:t> </a:t>
                      </a:r>
                      <a:r>
                        <a:rPr sz="1800" spc="0" dirty="0">
                          <a:latin typeface="Constantia"/>
                          <a:cs typeface="Constantia"/>
                        </a:rPr>
                        <a:t>fit</a:t>
                      </a:r>
                      <a:endParaRPr sz="1800">
                        <a:latin typeface="Constantia"/>
                        <a:cs typeface="Constantia"/>
                      </a:endParaRPr>
                    </a:p>
                  </a:txBody>
                  <a:tcPr marL="0" marR="0" marT="444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CD4EA"/>
                    </a:solidFill>
                  </a:tcPr>
                </a:tc>
                <a:tc>
                  <a:txBody>
                    <a:bodyPr/>
                    <a:lstStyle/>
                    <a:p>
                      <a:pPr>
                        <a:lnSpc>
                          <a:spcPct val="100000"/>
                        </a:lnSpc>
                        <a:spcBef>
                          <a:spcPts val="45"/>
                        </a:spcBef>
                      </a:pPr>
                      <a:endParaRPr sz="1450">
                        <a:latin typeface="Times New Roman"/>
                        <a:cs typeface="Times New Roman"/>
                      </a:endParaRPr>
                    </a:p>
                    <a:p>
                      <a:pPr marL="770890" marR="447675" indent="-300355">
                        <a:lnSpc>
                          <a:spcPct val="100000"/>
                        </a:lnSpc>
                      </a:pPr>
                      <a:r>
                        <a:rPr sz="1800" spc="0" dirty="0">
                          <a:latin typeface="Constantia"/>
                          <a:cs typeface="Constantia"/>
                        </a:rPr>
                        <a:t>Lack </a:t>
                      </a:r>
                      <a:r>
                        <a:rPr sz="1800" dirty="0">
                          <a:latin typeface="Constantia"/>
                          <a:cs typeface="Constantia"/>
                        </a:rPr>
                        <a:t>of </a:t>
                      </a:r>
                      <a:r>
                        <a:rPr sz="1800" spc="-10" dirty="0">
                          <a:latin typeface="Constantia"/>
                          <a:cs typeface="Constantia"/>
                        </a:rPr>
                        <a:t>Understanding between  managers </a:t>
                      </a:r>
                      <a:r>
                        <a:rPr sz="1800" dirty="0">
                          <a:latin typeface="Constantia"/>
                          <a:cs typeface="Constantia"/>
                        </a:rPr>
                        <a:t>at </a:t>
                      </a:r>
                      <a:r>
                        <a:rPr sz="1800" spc="-10" dirty="0">
                          <a:latin typeface="Constantia"/>
                          <a:cs typeface="Constantia"/>
                        </a:rPr>
                        <a:t>various</a:t>
                      </a:r>
                      <a:r>
                        <a:rPr sz="1800" spc="-225" dirty="0">
                          <a:latin typeface="Constantia"/>
                          <a:cs typeface="Constantia"/>
                        </a:rPr>
                        <a:t> </a:t>
                      </a:r>
                      <a:r>
                        <a:rPr sz="1800" spc="-10" dirty="0">
                          <a:latin typeface="Constantia"/>
                          <a:cs typeface="Constantia"/>
                        </a:rPr>
                        <a:t>levels</a:t>
                      </a:r>
                      <a:endParaRPr sz="1800">
                        <a:latin typeface="Constantia"/>
                        <a:cs typeface="Constantia"/>
                      </a:endParaRPr>
                    </a:p>
                  </a:txBody>
                  <a:tcPr marL="0" marR="0" marT="571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CD4EA"/>
                    </a:solidFill>
                  </a:tcPr>
                </a:tc>
              </a:tr>
              <a:tr h="1284605">
                <a:tc>
                  <a:txBody>
                    <a:bodyPr/>
                    <a:lstStyle/>
                    <a:p>
                      <a:pPr>
                        <a:lnSpc>
                          <a:spcPct val="100000"/>
                        </a:lnSpc>
                        <a:spcBef>
                          <a:spcPts val="25"/>
                        </a:spcBef>
                      </a:pPr>
                      <a:endParaRPr sz="2400">
                        <a:latin typeface="Times New Roman"/>
                        <a:cs typeface="Times New Roman"/>
                      </a:endParaRPr>
                    </a:p>
                    <a:p>
                      <a:pPr marL="720090" marR="392430" indent="-303530">
                        <a:lnSpc>
                          <a:spcPct val="100000"/>
                        </a:lnSpc>
                      </a:pPr>
                      <a:r>
                        <a:rPr sz="1800" dirty="0">
                          <a:latin typeface="Constantia"/>
                          <a:cs typeface="Constantia"/>
                        </a:rPr>
                        <a:t>Less </a:t>
                      </a:r>
                      <a:r>
                        <a:rPr sz="1800" spc="-10" dirty="0">
                          <a:latin typeface="Constantia"/>
                          <a:cs typeface="Constantia"/>
                        </a:rPr>
                        <a:t>cost </a:t>
                      </a:r>
                      <a:r>
                        <a:rPr sz="1800" spc="-5" dirty="0">
                          <a:latin typeface="Constantia"/>
                          <a:cs typeface="Constantia"/>
                        </a:rPr>
                        <a:t>is </a:t>
                      </a:r>
                      <a:r>
                        <a:rPr sz="1800" spc="-10" dirty="0">
                          <a:latin typeface="Constantia"/>
                          <a:cs typeface="Constantia"/>
                        </a:rPr>
                        <a:t>incurred </a:t>
                      </a:r>
                      <a:r>
                        <a:rPr sz="1800" spc="-5" dirty="0">
                          <a:latin typeface="Constantia"/>
                          <a:cs typeface="Constantia"/>
                        </a:rPr>
                        <a:t>in hiring</a:t>
                      </a:r>
                      <a:r>
                        <a:rPr sz="1800" spc="-229" dirty="0">
                          <a:latin typeface="Constantia"/>
                          <a:cs typeface="Constantia"/>
                        </a:rPr>
                        <a:t> </a:t>
                      </a:r>
                      <a:r>
                        <a:rPr sz="1800" spc="-5" dirty="0">
                          <a:latin typeface="Constantia"/>
                          <a:cs typeface="Constantia"/>
                        </a:rPr>
                        <a:t>the  </a:t>
                      </a:r>
                      <a:r>
                        <a:rPr sz="1800" spc="-15" dirty="0">
                          <a:latin typeface="Constantia"/>
                          <a:cs typeface="Constantia"/>
                        </a:rPr>
                        <a:t>natives </a:t>
                      </a:r>
                      <a:r>
                        <a:rPr sz="1800" dirty="0">
                          <a:latin typeface="Constantia"/>
                          <a:cs typeface="Constantia"/>
                        </a:rPr>
                        <a:t>of </a:t>
                      </a:r>
                      <a:r>
                        <a:rPr sz="1800" spc="-5" dirty="0">
                          <a:latin typeface="Constantia"/>
                          <a:cs typeface="Constantia"/>
                        </a:rPr>
                        <a:t>the </a:t>
                      </a:r>
                      <a:r>
                        <a:rPr sz="1800" dirty="0">
                          <a:latin typeface="Constantia"/>
                          <a:cs typeface="Constantia"/>
                        </a:rPr>
                        <a:t>host</a:t>
                      </a:r>
                      <a:r>
                        <a:rPr sz="1800" spc="-185" dirty="0">
                          <a:latin typeface="Constantia"/>
                          <a:cs typeface="Constantia"/>
                        </a:rPr>
                        <a:t> </a:t>
                      </a:r>
                      <a:r>
                        <a:rPr sz="1800" spc="-30" dirty="0">
                          <a:latin typeface="Constantia"/>
                          <a:cs typeface="Constantia"/>
                        </a:rPr>
                        <a:t>country.</a:t>
                      </a:r>
                      <a:endParaRPr sz="1800">
                        <a:latin typeface="Constantia"/>
                        <a:cs typeface="Constantia"/>
                      </a:endParaRPr>
                    </a:p>
                  </a:txBody>
                  <a:tcPr marL="0" marR="0" marT="317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BF5"/>
                    </a:solidFill>
                  </a:tcPr>
                </a:tc>
                <a:tc>
                  <a:txBody>
                    <a:bodyPr/>
                    <a:lstStyle/>
                    <a:p>
                      <a:pPr>
                        <a:lnSpc>
                          <a:spcPct val="100000"/>
                        </a:lnSpc>
                        <a:spcBef>
                          <a:spcPts val="25"/>
                        </a:spcBef>
                      </a:pPr>
                      <a:endParaRPr sz="2400">
                        <a:latin typeface="Times New Roman"/>
                        <a:cs typeface="Times New Roman"/>
                      </a:endParaRPr>
                    </a:p>
                    <a:p>
                      <a:pPr marL="1706880" marR="408940" indent="-1274445">
                        <a:lnSpc>
                          <a:spcPct val="100000"/>
                        </a:lnSpc>
                      </a:pPr>
                      <a:r>
                        <a:rPr sz="1800" spc="-10" dirty="0">
                          <a:latin typeface="Constantia"/>
                          <a:cs typeface="Constantia"/>
                        </a:rPr>
                        <a:t>There could </a:t>
                      </a:r>
                      <a:r>
                        <a:rPr sz="1800" dirty="0">
                          <a:latin typeface="Constantia"/>
                          <a:cs typeface="Constantia"/>
                        </a:rPr>
                        <a:t>be a</a:t>
                      </a:r>
                      <a:r>
                        <a:rPr sz="1800" spc="-300" dirty="0">
                          <a:latin typeface="Constantia"/>
                          <a:cs typeface="Constantia"/>
                        </a:rPr>
                        <a:t> </a:t>
                      </a:r>
                      <a:r>
                        <a:rPr sz="1800" spc="-10" dirty="0">
                          <a:latin typeface="Constantia"/>
                          <a:cs typeface="Constantia"/>
                        </a:rPr>
                        <a:t>communication  </a:t>
                      </a:r>
                      <a:r>
                        <a:rPr sz="1800" spc="-5" dirty="0">
                          <a:latin typeface="Constantia"/>
                          <a:cs typeface="Constantia"/>
                        </a:rPr>
                        <a:t>barrier</a:t>
                      </a:r>
                      <a:endParaRPr sz="1800">
                        <a:latin typeface="Constantia"/>
                        <a:cs typeface="Constantia"/>
                      </a:endParaRPr>
                    </a:p>
                  </a:txBody>
                  <a:tcPr marL="0" marR="0" marT="317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BF5"/>
                    </a:solidFill>
                  </a:tcPr>
                </a:tc>
              </a:tr>
              <a:tr h="1013460">
                <a:tc>
                  <a:txBody>
                    <a:bodyPr/>
                    <a:lstStyle/>
                    <a:p>
                      <a:pPr marL="403225" marR="379095" algn="just">
                        <a:lnSpc>
                          <a:spcPct val="100000"/>
                        </a:lnSpc>
                        <a:spcBef>
                          <a:spcPts val="635"/>
                        </a:spcBef>
                      </a:pPr>
                      <a:r>
                        <a:rPr sz="1800" spc="-5" dirty="0">
                          <a:latin typeface="Constantia"/>
                          <a:cs typeface="Constantia"/>
                        </a:rPr>
                        <a:t>The</a:t>
                      </a:r>
                      <a:r>
                        <a:rPr sz="1800" spc="-70" dirty="0">
                          <a:latin typeface="Constantia"/>
                          <a:cs typeface="Constantia"/>
                        </a:rPr>
                        <a:t> </a:t>
                      </a:r>
                      <a:r>
                        <a:rPr sz="1800" spc="-10" dirty="0">
                          <a:latin typeface="Constantia"/>
                          <a:cs typeface="Constantia"/>
                        </a:rPr>
                        <a:t>managers</a:t>
                      </a:r>
                      <a:r>
                        <a:rPr sz="1800" spc="-105" dirty="0">
                          <a:latin typeface="Constantia"/>
                          <a:cs typeface="Constantia"/>
                        </a:rPr>
                        <a:t> </a:t>
                      </a:r>
                      <a:r>
                        <a:rPr sz="1800" spc="-15" dirty="0">
                          <a:latin typeface="Constantia"/>
                          <a:cs typeface="Constantia"/>
                        </a:rPr>
                        <a:t>work</a:t>
                      </a:r>
                      <a:r>
                        <a:rPr sz="1800" spc="-85" dirty="0">
                          <a:latin typeface="Constantia"/>
                          <a:cs typeface="Constantia"/>
                        </a:rPr>
                        <a:t> </a:t>
                      </a:r>
                      <a:r>
                        <a:rPr sz="1800" spc="-15" dirty="0">
                          <a:latin typeface="Constantia"/>
                          <a:cs typeface="Constantia"/>
                        </a:rPr>
                        <a:t>well</a:t>
                      </a:r>
                      <a:r>
                        <a:rPr sz="1800" spc="-40" dirty="0">
                          <a:latin typeface="Constantia"/>
                          <a:cs typeface="Constantia"/>
                        </a:rPr>
                        <a:t> </a:t>
                      </a:r>
                      <a:r>
                        <a:rPr sz="1800" spc="-5" dirty="0">
                          <a:latin typeface="Constantia"/>
                          <a:cs typeface="Constantia"/>
                        </a:rPr>
                        <a:t>in</a:t>
                      </a:r>
                      <a:r>
                        <a:rPr sz="1800" spc="-85" dirty="0">
                          <a:latin typeface="Constantia"/>
                          <a:cs typeface="Constantia"/>
                        </a:rPr>
                        <a:t> </a:t>
                      </a:r>
                      <a:r>
                        <a:rPr sz="1800" dirty="0">
                          <a:latin typeface="Constantia"/>
                          <a:cs typeface="Constantia"/>
                        </a:rPr>
                        <a:t>all</a:t>
                      </a:r>
                      <a:r>
                        <a:rPr sz="1800" spc="-55" dirty="0">
                          <a:latin typeface="Constantia"/>
                          <a:cs typeface="Constantia"/>
                        </a:rPr>
                        <a:t> </a:t>
                      </a:r>
                      <a:r>
                        <a:rPr sz="1800" spc="-5" dirty="0">
                          <a:latin typeface="Constantia"/>
                          <a:cs typeface="Constantia"/>
                        </a:rPr>
                        <a:t>the  neighboring countries </a:t>
                      </a:r>
                      <a:r>
                        <a:rPr sz="1800" dirty="0">
                          <a:latin typeface="Constantia"/>
                          <a:cs typeface="Constantia"/>
                        </a:rPr>
                        <a:t>within </a:t>
                      </a:r>
                      <a:r>
                        <a:rPr sz="1800" spc="-5" dirty="0">
                          <a:latin typeface="Constantia"/>
                          <a:cs typeface="Constantia"/>
                        </a:rPr>
                        <a:t>the  </a:t>
                      </a:r>
                      <a:r>
                        <a:rPr sz="1800" spc="-10" dirty="0">
                          <a:latin typeface="Constantia"/>
                          <a:cs typeface="Constantia"/>
                        </a:rPr>
                        <a:t>geographic </a:t>
                      </a:r>
                      <a:r>
                        <a:rPr sz="1800" spc="-5" dirty="0">
                          <a:latin typeface="Constantia"/>
                          <a:cs typeface="Constantia"/>
                        </a:rPr>
                        <a:t>region </a:t>
                      </a:r>
                      <a:r>
                        <a:rPr sz="1800" dirty="0">
                          <a:latin typeface="Constantia"/>
                          <a:cs typeface="Constantia"/>
                        </a:rPr>
                        <a:t>of </a:t>
                      </a:r>
                      <a:r>
                        <a:rPr sz="1800" spc="-5" dirty="0">
                          <a:latin typeface="Constantia"/>
                          <a:cs typeface="Constantia"/>
                        </a:rPr>
                        <a:t>the</a:t>
                      </a:r>
                      <a:r>
                        <a:rPr sz="1800" spc="-250" dirty="0">
                          <a:latin typeface="Constantia"/>
                          <a:cs typeface="Constantia"/>
                        </a:rPr>
                        <a:t> </a:t>
                      </a:r>
                      <a:r>
                        <a:rPr sz="1800" spc="-5" dirty="0">
                          <a:latin typeface="Constantia"/>
                          <a:cs typeface="Constantia"/>
                        </a:rPr>
                        <a:t>business</a:t>
                      </a:r>
                      <a:endParaRPr sz="1800">
                        <a:latin typeface="Constantia"/>
                        <a:cs typeface="Constantia"/>
                      </a:endParaRPr>
                    </a:p>
                  </a:txBody>
                  <a:tcPr marL="0" marR="0" marT="8064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CD4EA"/>
                    </a:solidFill>
                  </a:tcPr>
                </a:tc>
                <a:tc>
                  <a:txBody>
                    <a:bodyPr/>
                    <a:lstStyle/>
                    <a:p>
                      <a:pPr>
                        <a:lnSpc>
                          <a:spcPct val="100000"/>
                        </a:lnSpc>
                        <a:spcBef>
                          <a:spcPts val="35"/>
                        </a:spcBef>
                      </a:pPr>
                      <a:endParaRPr sz="2400">
                        <a:latin typeface="Times New Roman"/>
                        <a:cs typeface="Times New Roman"/>
                      </a:endParaRPr>
                    </a:p>
                    <a:p>
                      <a:pPr marL="12065" algn="ctr">
                        <a:lnSpc>
                          <a:spcPct val="100000"/>
                        </a:lnSpc>
                        <a:spcBef>
                          <a:spcPts val="5"/>
                        </a:spcBef>
                      </a:pPr>
                      <a:r>
                        <a:rPr sz="1800" spc="0" dirty="0">
                          <a:latin typeface="Constantia"/>
                          <a:cs typeface="Constantia"/>
                        </a:rPr>
                        <a:t>Lack </a:t>
                      </a:r>
                      <a:r>
                        <a:rPr sz="1800" dirty="0">
                          <a:latin typeface="Constantia"/>
                          <a:cs typeface="Constantia"/>
                        </a:rPr>
                        <a:t>of </a:t>
                      </a:r>
                      <a:r>
                        <a:rPr sz="1800" spc="-5" dirty="0">
                          <a:latin typeface="Constantia"/>
                          <a:cs typeface="Constantia"/>
                        </a:rPr>
                        <a:t>International</a:t>
                      </a:r>
                      <a:r>
                        <a:rPr sz="1800" spc="-45" dirty="0">
                          <a:latin typeface="Constantia"/>
                          <a:cs typeface="Constantia"/>
                        </a:rPr>
                        <a:t> </a:t>
                      </a:r>
                      <a:r>
                        <a:rPr sz="1800" spc="-10" dirty="0">
                          <a:latin typeface="Constantia"/>
                          <a:cs typeface="Constantia"/>
                        </a:rPr>
                        <a:t>Experience.</a:t>
                      </a:r>
                      <a:endParaRPr sz="1800">
                        <a:latin typeface="Constantia"/>
                        <a:cs typeface="Constantia"/>
                      </a:endParaRPr>
                    </a:p>
                  </a:txBody>
                  <a:tcPr marL="0" marR="0" marT="444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CD4EA"/>
                    </a:solidFill>
                  </a:tcPr>
                </a:tc>
              </a:tr>
              <a:tr h="1878330">
                <a:tc>
                  <a:txBody>
                    <a:bodyPr/>
                    <a:lstStyle/>
                    <a:p>
                      <a:pPr>
                        <a:lnSpc>
                          <a:spcPct val="100000"/>
                        </a:lnSpc>
                        <a:spcBef>
                          <a:spcPts val="30"/>
                        </a:spcBef>
                      </a:pPr>
                      <a:endParaRPr sz="2550">
                        <a:latin typeface="Times New Roman"/>
                        <a:cs typeface="Times New Roman"/>
                      </a:endParaRPr>
                    </a:p>
                    <a:p>
                      <a:pPr marL="149860" marR="124460" indent="-2540" algn="ctr">
                        <a:lnSpc>
                          <a:spcPct val="100000"/>
                        </a:lnSpc>
                      </a:pPr>
                      <a:r>
                        <a:rPr sz="1800" spc="-5" dirty="0">
                          <a:latin typeface="Constantia"/>
                          <a:cs typeface="Constantia"/>
                        </a:rPr>
                        <a:t>The nationals </a:t>
                      </a:r>
                      <a:r>
                        <a:rPr sz="1800" dirty="0">
                          <a:latin typeface="Constantia"/>
                          <a:cs typeface="Constantia"/>
                        </a:rPr>
                        <a:t>of host </a:t>
                      </a:r>
                      <a:r>
                        <a:rPr sz="1800" spc="-5" dirty="0">
                          <a:latin typeface="Constantia"/>
                          <a:cs typeface="Constantia"/>
                        </a:rPr>
                        <a:t>country can  </a:t>
                      </a:r>
                      <a:r>
                        <a:rPr sz="1800" spc="-10" dirty="0">
                          <a:latin typeface="Constantia"/>
                          <a:cs typeface="Constantia"/>
                        </a:rPr>
                        <a:t>better </a:t>
                      </a:r>
                      <a:r>
                        <a:rPr sz="1800" spc="0" dirty="0">
                          <a:latin typeface="Constantia"/>
                          <a:cs typeface="Constantia"/>
                        </a:rPr>
                        <a:t>influence </a:t>
                      </a:r>
                      <a:r>
                        <a:rPr sz="1800" spc="-5" dirty="0">
                          <a:latin typeface="Constantia"/>
                          <a:cs typeface="Constantia"/>
                        </a:rPr>
                        <a:t>the decision </a:t>
                      </a:r>
                      <a:r>
                        <a:rPr sz="1800" dirty="0">
                          <a:latin typeface="Constantia"/>
                          <a:cs typeface="Constantia"/>
                        </a:rPr>
                        <a:t>of  </a:t>
                      </a:r>
                      <a:r>
                        <a:rPr sz="1800" spc="-10" dirty="0">
                          <a:latin typeface="Constantia"/>
                          <a:cs typeface="Constantia"/>
                        </a:rPr>
                        <a:t>managers </a:t>
                      </a:r>
                      <a:r>
                        <a:rPr sz="1800" dirty="0">
                          <a:latin typeface="Constantia"/>
                          <a:cs typeface="Constantia"/>
                        </a:rPr>
                        <a:t>at </a:t>
                      </a:r>
                      <a:r>
                        <a:rPr sz="1800" spc="-5" dirty="0">
                          <a:latin typeface="Constantia"/>
                          <a:cs typeface="Constantia"/>
                        </a:rPr>
                        <a:t>headquarters </a:t>
                      </a:r>
                      <a:r>
                        <a:rPr sz="1800" dirty="0">
                          <a:latin typeface="Constantia"/>
                          <a:cs typeface="Constantia"/>
                        </a:rPr>
                        <a:t>with</a:t>
                      </a:r>
                      <a:r>
                        <a:rPr sz="1800" spc="-330" dirty="0">
                          <a:latin typeface="Constantia"/>
                          <a:cs typeface="Constantia"/>
                        </a:rPr>
                        <a:t> </a:t>
                      </a:r>
                      <a:r>
                        <a:rPr sz="1800" spc="-5" dirty="0">
                          <a:latin typeface="Constantia"/>
                          <a:cs typeface="Constantia"/>
                        </a:rPr>
                        <a:t>respect  </a:t>
                      </a:r>
                      <a:r>
                        <a:rPr sz="1800" spc="-15" dirty="0">
                          <a:latin typeface="Constantia"/>
                          <a:cs typeface="Constantia"/>
                        </a:rPr>
                        <a:t>to </a:t>
                      </a:r>
                      <a:r>
                        <a:rPr sz="1800" spc="-5" dirty="0">
                          <a:latin typeface="Constantia"/>
                          <a:cs typeface="Constantia"/>
                        </a:rPr>
                        <a:t>the entire</a:t>
                      </a:r>
                      <a:r>
                        <a:rPr sz="1800" spc="-229" dirty="0">
                          <a:latin typeface="Constantia"/>
                          <a:cs typeface="Constantia"/>
                        </a:rPr>
                        <a:t> </a:t>
                      </a:r>
                      <a:r>
                        <a:rPr sz="1800" spc="-5" dirty="0">
                          <a:latin typeface="Constantia"/>
                          <a:cs typeface="Constantia"/>
                        </a:rPr>
                        <a:t>region.</a:t>
                      </a:r>
                      <a:endParaRPr sz="1800">
                        <a:latin typeface="Constantia"/>
                        <a:cs typeface="Constantia"/>
                      </a:endParaRPr>
                    </a:p>
                  </a:txBody>
                  <a:tcPr marL="0" marR="0" marT="381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BF5"/>
                    </a:solidFill>
                  </a:tcPr>
                </a:tc>
                <a:tc>
                  <a:txBody>
                    <a:bodyPr/>
                    <a:lstStyle/>
                    <a:p>
                      <a:pPr>
                        <a:lnSpc>
                          <a:spcPct val="100000"/>
                        </a:lnSpc>
                      </a:pPr>
                      <a:endParaRPr sz="1800">
                        <a:latin typeface="Times New Roman"/>
                        <a:cs typeface="Times New Roman"/>
                      </a:endParaRPr>
                    </a:p>
                    <a:p>
                      <a:pPr>
                        <a:lnSpc>
                          <a:spcPct val="100000"/>
                        </a:lnSpc>
                        <a:spcBef>
                          <a:spcPts val="15"/>
                        </a:spcBef>
                      </a:pPr>
                      <a:endParaRPr sz="1700">
                        <a:latin typeface="Times New Roman"/>
                        <a:cs typeface="Times New Roman"/>
                      </a:endParaRPr>
                    </a:p>
                    <a:p>
                      <a:pPr marL="219075" marR="198120" indent="5715" algn="ctr">
                        <a:lnSpc>
                          <a:spcPct val="100000"/>
                        </a:lnSpc>
                      </a:pPr>
                      <a:r>
                        <a:rPr sz="1800" spc="-25" dirty="0">
                          <a:latin typeface="Constantia"/>
                          <a:cs typeface="Constantia"/>
                        </a:rPr>
                        <a:t>It </a:t>
                      </a:r>
                      <a:r>
                        <a:rPr sz="1800" spc="-15" dirty="0">
                          <a:latin typeface="Constantia"/>
                          <a:cs typeface="Constantia"/>
                        </a:rPr>
                        <a:t>may </a:t>
                      </a:r>
                      <a:r>
                        <a:rPr sz="1800" dirty="0">
                          <a:latin typeface="Constantia"/>
                          <a:cs typeface="Constantia"/>
                        </a:rPr>
                        <a:t>lead </a:t>
                      </a:r>
                      <a:r>
                        <a:rPr sz="1800" spc="-15" dirty="0">
                          <a:latin typeface="Constantia"/>
                          <a:cs typeface="Constantia"/>
                        </a:rPr>
                        <a:t>to </a:t>
                      </a:r>
                      <a:r>
                        <a:rPr sz="1800" spc="-5" dirty="0">
                          <a:latin typeface="Constantia"/>
                          <a:cs typeface="Constantia"/>
                        </a:rPr>
                        <a:t>the </a:t>
                      </a:r>
                      <a:r>
                        <a:rPr sz="1800" spc="-10" dirty="0">
                          <a:latin typeface="Constantia"/>
                          <a:cs typeface="Constantia"/>
                        </a:rPr>
                        <a:t>confusion</a:t>
                      </a:r>
                      <a:r>
                        <a:rPr sz="1800" spc="-260" dirty="0">
                          <a:latin typeface="Constantia"/>
                          <a:cs typeface="Constantia"/>
                        </a:rPr>
                        <a:t> </a:t>
                      </a:r>
                      <a:r>
                        <a:rPr sz="1800" spc="-10" dirty="0">
                          <a:latin typeface="Constantia"/>
                          <a:cs typeface="Constantia"/>
                        </a:rPr>
                        <a:t>between  </a:t>
                      </a:r>
                      <a:r>
                        <a:rPr sz="1800" spc="-5" dirty="0">
                          <a:latin typeface="Constantia"/>
                          <a:cs typeface="Constantia"/>
                        </a:rPr>
                        <a:t>the regional </a:t>
                      </a:r>
                      <a:r>
                        <a:rPr sz="1800" spc="-10" dirty="0">
                          <a:latin typeface="Constantia"/>
                          <a:cs typeface="Constantia"/>
                        </a:rPr>
                        <a:t>objectives </a:t>
                      </a:r>
                      <a:r>
                        <a:rPr sz="1800" dirty="0">
                          <a:latin typeface="Constantia"/>
                          <a:cs typeface="Constantia"/>
                        </a:rPr>
                        <a:t>and </a:t>
                      </a:r>
                      <a:r>
                        <a:rPr sz="1800" spc="-5" dirty="0">
                          <a:latin typeface="Constantia"/>
                          <a:cs typeface="Constantia"/>
                        </a:rPr>
                        <a:t>the</a:t>
                      </a:r>
                      <a:r>
                        <a:rPr sz="1800" spc="-335" dirty="0">
                          <a:latin typeface="Constantia"/>
                          <a:cs typeface="Constantia"/>
                        </a:rPr>
                        <a:t> </a:t>
                      </a:r>
                      <a:r>
                        <a:rPr sz="1800" spc="-5" dirty="0">
                          <a:latin typeface="Constantia"/>
                          <a:cs typeface="Constantia"/>
                        </a:rPr>
                        <a:t>global  </a:t>
                      </a:r>
                      <a:r>
                        <a:rPr sz="1800" spc="-10" dirty="0">
                          <a:latin typeface="Constantia"/>
                          <a:cs typeface="Constantia"/>
                        </a:rPr>
                        <a:t>objectives</a:t>
                      </a:r>
                      <a:endParaRPr sz="1800">
                        <a:latin typeface="Constantia"/>
                        <a:cs typeface="Constantia"/>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BF5"/>
                    </a:solidFill>
                  </a:tcPr>
                </a:tc>
              </a:tr>
            </a:tbl>
          </a:graphicData>
        </a:graphic>
      </p:graphicFrame>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051175" y="1605788"/>
            <a:ext cx="5698490" cy="2372360"/>
          </a:xfrm>
          <a:prstGeom prst="rect">
            <a:avLst/>
          </a:prstGeom>
        </p:spPr>
        <p:txBody>
          <a:bodyPr vert="horz" wrap="square" lIns="0" tIns="12065" rIns="0" bIns="0" rtlCol="0">
            <a:spAutoFit/>
          </a:bodyPr>
          <a:lstStyle/>
          <a:p>
            <a:pPr marL="12700" marR="5080">
              <a:lnSpc>
                <a:spcPct val="100000"/>
              </a:lnSpc>
              <a:spcBef>
                <a:spcPts val="95"/>
              </a:spcBef>
            </a:pPr>
            <a:r>
              <a:rPr sz="2200" i="1" spc="-5" dirty="0">
                <a:latin typeface="Times New Roman"/>
                <a:cs typeface="Times New Roman"/>
              </a:rPr>
              <a:t>In the 1950s, Pepsi </a:t>
            </a:r>
            <a:r>
              <a:rPr sz="2200" i="1" spc="-15" dirty="0">
                <a:latin typeface="Times New Roman"/>
                <a:cs typeface="Times New Roman"/>
              </a:rPr>
              <a:t>reportedly </a:t>
            </a:r>
            <a:r>
              <a:rPr sz="2200" i="1" spc="-5" dirty="0">
                <a:latin typeface="Times New Roman"/>
                <a:cs typeface="Times New Roman"/>
              </a:rPr>
              <a:t>lost its dominant  </a:t>
            </a:r>
            <a:r>
              <a:rPr sz="2200" i="1" spc="-20" dirty="0">
                <a:latin typeface="Times New Roman"/>
                <a:cs typeface="Times New Roman"/>
              </a:rPr>
              <a:t>share </a:t>
            </a:r>
            <a:r>
              <a:rPr sz="2200" i="1" spc="-5" dirty="0">
                <a:latin typeface="Times New Roman"/>
                <a:cs typeface="Times New Roman"/>
              </a:rPr>
              <a:t>of the beverage market in at least one  southeast Asian country after changing its vending  machines and coolers </a:t>
            </a:r>
            <a:r>
              <a:rPr sz="2200" i="1" spc="-25" dirty="0">
                <a:latin typeface="Times New Roman"/>
                <a:cs typeface="Times New Roman"/>
              </a:rPr>
              <a:t>from </a:t>
            </a:r>
            <a:r>
              <a:rPr sz="2200" i="1" spc="-5" dirty="0">
                <a:latin typeface="Times New Roman"/>
                <a:cs typeface="Times New Roman"/>
              </a:rPr>
              <a:t>a deep </a:t>
            </a:r>
            <a:r>
              <a:rPr sz="2200" i="1" spc="-20" dirty="0">
                <a:latin typeface="Times New Roman"/>
                <a:cs typeface="Times New Roman"/>
              </a:rPr>
              <a:t>regal </a:t>
            </a:r>
            <a:r>
              <a:rPr sz="2200" i="1" spc="-5" dirty="0">
                <a:latin typeface="Times New Roman"/>
                <a:cs typeface="Times New Roman"/>
              </a:rPr>
              <a:t>blue to  light ice blue. Light blue is associated with</a:t>
            </a:r>
            <a:r>
              <a:rPr sz="2200" i="1" spc="25" dirty="0">
                <a:latin typeface="Times New Roman"/>
                <a:cs typeface="Times New Roman"/>
              </a:rPr>
              <a:t> </a:t>
            </a:r>
            <a:r>
              <a:rPr sz="2200" i="1" spc="-5" dirty="0">
                <a:latin typeface="Times New Roman"/>
                <a:cs typeface="Times New Roman"/>
              </a:rPr>
              <a:t>death</a:t>
            </a:r>
            <a:endParaRPr sz="2200">
              <a:latin typeface="Times New Roman"/>
              <a:cs typeface="Times New Roman"/>
            </a:endParaRPr>
          </a:p>
          <a:p>
            <a:pPr marL="12700" marR="437515">
              <a:lnSpc>
                <a:spcPct val="100000"/>
              </a:lnSpc>
            </a:pPr>
            <a:r>
              <a:rPr sz="2200" i="1" spc="-5" dirty="0">
                <a:latin typeface="Times New Roman"/>
                <a:cs typeface="Times New Roman"/>
              </a:rPr>
              <a:t>in that </a:t>
            </a:r>
            <a:r>
              <a:rPr sz="2200" i="1" spc="-15" dirty="0">
                <a:latin typeface="Times New Roman"/>
                <a:cs typeface="Times New Roman"/>
              </a:rPr>
              <a:t>region, </a:t>
            </a:r>
            <a:r>
              <a:rPr sz="2200" i="1" spc="-5" dirty="0">
                <a:latin typeface="Times New Roman"/>
                <a:cs typeface="Times New Roman"/>
              </a:rPr>
              <a:t>and </a:t>
            </a:r>
            <a:r>
              <a:rPr sz="2200" i="1" spc="-45" dirty="0">
                <a:latin typeface="Times New Roman"/>
                <a:cs typeface="Times New Roman"/>
              </a:rPr>
              <a:t>Pepsi’s </a:t>
            </a:r>
            <a:r>
              <a:rPr sz="2200" i="1" spc="-5" dirty="0">
                <a:latin typeface="Times New Roman"/>
                <a:cs typeface="Times New Roman"/>
              </a:rPr>
              <a:t>subsequent loss was  competitor </a:t>
            </a:r>
            <a:r>
              <a:rPr sz="2200" i="1" spc="-30" dirty="0">
                <a:latin typeface="Times New Roman"/>
                <a:cs typeface="Times New Roman"/>
              </a:rPr>
              <a:t>Coca-Cola’s</a:t>
            </a:r>
            <a:r>
              <a:rPr sz="2200" i="1" spc="-15" dirty="0">
                <a:latin typeface="Times New Roman"/>
                <a:cs typeface="Times New Roman"/>
              </a:rPr>
              <a:t> </a:t>
            </a:r>
            <a:r>
              <a:rPr sz="2200" i="1" spc="-5" dirty="0">
                <a:latin typeface="Times New Roman"/>
                <a:cs typeface="Times New Roman"/>
              </a:rPr>
              <a:t>gain.</a:t>
            </a:r>
            <a:endParaRPr sz="2200">
              <a:latin typeface="Times New Roman"/>
              <a:cs typeface="Times New Roman"/>
            </a:endParaRPr>
          </a:p>
        </p:txBody>
      </p:sp>
      <p:sp>
        <p:nvSpPr>
          <p:cNvPr id="3" name="object 3"/>
          <p:cNvSpPr/>
          <p:nvPr/>
        </p:nvSpPr>
        <p:spPr>
          <a:xfrm>
            <a:off x="685800" y="4572000"/>
            <a:ext cx="7848600" cy="2095500"/>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705612" y="1472183"/>
            <a:ext cx="1885188" cy="2680716"/>
          </a:xfrm>
          <a:prstGeom prst="rect">
            <a:avLst/>
          </a:prstGeom>
          <a:blipFill>
            <a:blip r:embed="rId3" cstate="print"/>
            <a:stretch>
              <a:fillRect/>
            </a:stretch>
          </a:blipFill>
        </p:spPr>
        <p:txBody>
          <a:bodyPr wrap="square" lIns="0" tIns="0" rIns="0" bIns="0" rtlCol="0"/>
          <a:lstStyle/>
          <a:p>
            <a:endParaRPr/>
          </a:p>
        </p:txBody>
      </p:sp>
      <p:sp>
        <p:nvSpPr>
          <p:cNvPr id="6" name="object 6"/>
          <p:cNvSpPr txBox="1">
            <a:spLocks noGrp="1"/>
          </p:cNvSpPr>
          <p:nvPr>
            <p:ph type="title"/>
          </p:nvPr>
        </p:nvSpPr>
        <p:spPr>
          <a:xfrm>
            <a:off x="3131840" y="827565"/>
            <a:ext cx="5040560" cy="689291"/>
          </a:xfrm>
          <a:prstGeom prst="rect">
            <a:avLst/>
          </a:prstGeom>
        </p:spPr>
        <p:txBody>
          <a:bodyPr vert="horz" wrap="square" lIns="0" tIns="12065" rIns="0" bIns="0" rtlCol="0">
            <a:spAutoFit/>
          </a:bodyPr>
          <a:lstStyle/>
          <a:p>
            <a:pPr marL="12700">
              <a:lnSpc>
                <a:spcPct val="100000"/>
              </a:lnSpc>
              <a:spcBef>
                <a:spcPts val="95"/>
              </a:spcBef>
              <a:tabLst>
                <a:tab pos="1703705" algn="l"/>
              </a:tabLst>
            </a:pPr>
            <a:r>
              <a:rPr i="1" spc="-10" dirty="0">
                <a:latin typeface="Times New Roman"/>
                <a:cs typeface="Times New Roman"/>
              </a:rPr>
              <a:t>PEPSI	</a:t>
            </a:r>
            <a:r>
              <a:rPr i="1" spc="-5" dirty="0">
                <a:latin typeface="Times New Roman"/>
                <a:cs typeface="Times New Roman"/>
              </a:rPr>
              <a:t>Vs.</a:t>
            </a:r>
            <a:r>
              <a:rPr i="1" spc="-80" dirty="0">
                <a:latin typeface="Times New Roman"/>
                <a:cs typeface="Times New Roman"/>
              </a:rPr>
              <a:t> </a:t>
            </a:r>
            <a:r>
              <a:rPr i="1" spc="-5" dirty="0">
                <a:latin typeface="Times New Roman"/>
                <a:cs typeface="Times New Roman"/>
              </a:rPr>
              <a:t>COKE</a:t>
            </a: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477000" y="1752600"/>
            <a:ext cx="2496311" cy="1828800"/>
          </a:xfrm>
          <a:prstGeom prst="rect">
            <a:avLst/>
          </a:prstGeom>
          <a:blipFill>
            <a:blip r:embed="rId2" cstate="print"/>
            <a:stretch>
              <a:fillRect/>
            </a:stretch>
          </a:blipFill>
        </p:spPr>
        <p:txBody>
          <a:bodyPr wrap="square" lIns="0" tIns="0" rIns="0" bIns="0" rtlCol="0"/>
          <a:lstStyle/>
          <a:p>
            <a:endParaRPr/>
          </a:p>
        </p:txBody>
      </p:sp>
      <p:sp>
        <p:nvSpPr>
          <p:cNvPr id="3" name="object 3"/>
          <p:cNvSpPr txBox="1"/>
          <p:nvPr/>
        </p:nvSpPr>
        <p:spPr>
          <a:xfrm>
            <a:off x="690778" y="1827657"/>
            <a:ext cx="5403850" cy="4415155"/>
          </a:xfrm>
          <a:prstGeom prst="rect">
            <a:avLst/>
          </a:prstGeom>
        </p:spPr>
        <p:txBody>
          <a:bodyPr vert="horz" wrap="square" lIns="0" tIns="12700" rIns="0" bIns="0" rtlCol="0">
            <a:spAutoFit/>
          </a:bodyPr>
          <a:lstStyle/>
          <a:p>
            <a:pPr marL="12700" marR="50165">
              <a:lnSpc>
                <a:spcPct val="100000"/>
              </a:lnSpc>
              <a:spcBef>
                <a:spcPts val="100"/>
              </a:spcBef>
            </a:pPr>
            <a:r>
              <a:rPr sz="1800" spc="-15" dirty="0">
                <a:latin typeface="Times New Roman"/>
                <a:cs typeface="Times New Roman"/>
              </a:rPr>
              <a:t>Domino’s </a:t>
            </a:r>
            <a:r>
              <a:rPr sz="1800" dirty="0">
                <a:latin typeface="Times New Roman"/>
                <a:cs typeface="Times New Roman"/>
              </a:rPr>
              <a:t>has a </a:t>
            </a:r>
            <a:r>
              <a:rPr sz="1800" spc="-5" dirty="0">
                <a:latin typeface="Times New Roman"/>
                <a:cs typeface="Times New Roman"/>
              </a:rPr>
              <a:t>regional </a:t>
            </a:r>
            <a:r>
              <a:rPr sz="1800" dirty="0">
                <a:latin typeface="Times New Roman"/>
                <a:cs typeface="Times New Roman"/>
              </a:rPr>
              <a:t>approach to </a:t>
            </a:r>
            <a:r>
              <a:rPr sz="1800" spc="-5" dirty="0" smtClean="0">
                <a:latin typeface="Times New Roman"/>
                <a:cs typeface="Times New Roman"/>
              </a:rPr>
              <a:t>serv</a:t>
            </a:r>
            <a:r>
              <a:rPr lang="en-US" sz="1800" spc="-5" dirty="0" smtClean="0">
                <a:latin typeface="Times New Roman"/>
                <a:cs typeface="Times New Roman"/>
              </a:rPr>
              <a:t>e</a:t>
            </a:r>
            <a:r>
              <a:rPr sz="1800" spc="-5" dirty="0" smtClean="0">
                <a:latin typeface="Times New Roman"/>
                <a:cs typeface="Times New Roman"/>
              </a:rPr>
              <a:t> </a:t>
            </a:r>
            <a:r>
              <a:rPr sz="1800" dirty="0">
                <a:latin typeface="Times New Roman"/>
                <a:cs typeface="Times New Roman"/>
              </a:rPr>
              <a:t>pizzas </a:t>
            </a:r>
            <a:r>
              <a:rPr sz="1800" spc="-5" dirty="0">
                <a:latin typeface="Times New Roman"/>
                <a:cs typeface="Times New Roman"/>
              </a:rPr>
              <a:t>which  has made </a:t>
            </a:r>
            <a:r>
              <a:rPr sz="1800" dirty="0">
                <a:latin typeface="Times New Roman"/>
                <a:cs typeface="Times New Roman"/>
              </a:rPr>
              <a:t>it a </a:t>
            </a:r>
            <a:r>
              <a:rPr sz="1800" spc="-5" dirty="0">
                <a:latin typeface="Times New Roman"/>
                <a:cs typeface="Times New Roman"/>
              </a:rPr>
              <a:t>much </a:t>
            </a:r>
            <a:r>
              <a:rPr sz="1800" dirty="0">
                <a:latin typeface="Times New Roman"/>
                <a:cs typeface="Times New Roman"/>
              </a:rPr>
              <a:t>bigger brand than </a:t>
            </a:r>
            <a:r>
              <a:rPr sz="1800" spc="-5" dirty="0">
                <a:latin typeface="Times New Roman"/>
                <a:cs typeface="Times New Roman"/>
              </a:rPr>
              <a:t>its</a:t>
            </a:r>
            <a:r>
              <a:rPr sz="1800" spc="-15" dirty="0">
                <a:latin typeface="Times New Roman"/>
                <a:cs typeface="Times New Roman"/>
              </a:rPr>
              <a:t> </a:t>
            </a:r>
            <a:r>
              <a:rPr sz="1800" spc="-5" dirty="0">
                <a:latin typeface="Times New Roman"/>
                <a:cs typeface="Times New Roman"/>
              </a:rPr>
              <a:t>rivals.</a:t>
            </a:r>
            <a:endParaRPr sz="1800" dirty="0">
              <a:latin typeface="Times New Roman"/>
              <a:cs typeface="Times New Roman"/>
            </a:endParaRPr>
          </a:p>
          <a:p>
            <a:pPr>
              <a:lnSpc>
                <a:spcPct val="100000"/>
              </a:lnSpc>
              <a:spcBef>
                <a:spcPts val="30"/>
              </a:spcBef>
            </a:pPr>
            <a:endParaRPr sz="1850" dirty="0">
              <a:latin typeface="Times New Roman"/>
              <a:cs typeface="Times New Roman"/>
            </a:endParaRPr>
          </a:p>
          <a:p>
            <a:pPr marL="299085" marR="5080" indent="-286385">
              <a:lnSpc>
                <a:spcPct val="100000"/>
              </a:lnSpc>
              <a:buFont typeface="Wingdings"/>
              <a:buChar char=""/>
              <a:tabLst>
                <a:tab pos="299720" algn="l"/>
              </a:tabLst>
            </a:pPr>
            <a:r>
              <a:rPr sz="1800" i="1" spc="-5" dirty="0">
                <a:latin typeface="Times New Roman"/>
                <a:cs typeface="Times New Roman"/>
              </a:rPr>
              <a:t>The </a:t>
            </a:r>
            <a:r>
              <a:rPr sz="1800" i="1" dirty="0">
                <a:latin typeface="Times New Roman"/>
                <a:cs typeface="Times New Roman"/>
              </a:rPr>
              <a:t>company </a:t>
            </a:r>
            <a:r>
              <a:rPr sz="1800" i="1" spc="-10" dirty="0">
                <a:latin typeface="Times New Roman"/>
                <a:cs typeface="Times New Roman"/>
              </a:rPr>
              <a:t>introduced </a:t>
            </a:r>
            <a:r>
              <a:rPr sz="1800" i="1" spc="-5" dirty="0">
                <a:latin typeface="Times New Roman"/>
                <a:cs typeface="Times New Roman"/>
              </a:rPr>
              <a:t>its </a:t>
            </a:r>
            <a:r>
              <a:rPr sz="1800" i="1" dirty="0">
                <a:latin typeface="Times New Roman"/>
                <a:cs typeface="Times New Roman"/>
              </a:rPr>
              <a:t>American </a:t>
            </a:r>
            <a:r>
              <a:rPr sz="1800" i="1" spc="-5" dirty="0">
                <a:latin typeface="Times New Roman"/>
                <a:cs typeface="Times New Roman"/>
              </a:rPr>
              <a:t>Legends </a:t>
            </a:r>
            <a:r>
              <a:rPr sz="1800" i="1" dirty="0">
                <a:latin typeface="Times New Roman"/>
                <a:cs typeface="Times New Roman"/>
              </a:rPr>
              <a:t>line of  specialty </a:t>
            </a:r>
            <a:r>
              <a:rPr sz="1800" i="1" spc="-5" dirty="0">
                <a:latin typeface="Times New Roman"/>
                <a:cs typeface="Times New Roman"/>
              </a:rPr>
              <a:t>pizzas </a:t>
            </a:r>
            <a:r>
              <a:rPr sz="1800" i="1" dirty="0">
                <a:latin typeface="Times New Roman"/>
                <a:cs typeface="Times New Roman"/>
              </a:rPr>
              <a:t>in 2009, featuring 40% </a:t>
            </a:r>
            <a:r>
              <a:rPr sz="1800" i="1" spc="-25" dirty="0">
                <a:latin typeface="Times New Roman"/>
                <a:cs typeface="Times New Roman"/>
              </a:rPr>
              <a:t>more </a:t>
            </a:r>
            <a:r>
              <a:rPr sz="1800" i="1" spc="-5" dirty="0">
                <a:latin typeface="Times New Roman"/>
                <a:cs typeface="Times New Roman"/>
              </a:rPr>
              <a:t>cheese  </a:t>
            </a:r>
            <a:r>
              <a:rPr sz="1800" i="1" dirty="0">
                <a:latin typeface="Times New Roman"/>
                <a:cs typeface="Times New Roman"/>
              </a:rPr>
              <a:t>than the </a:t>
            </a:r>
            <a:r>
              <a:rPr sz="1800" i="1" spc="-5" dirty="0">
                <a:latin typeface="Times New Roman"/>
                <a:cs typeface="Times New Roman"/>
              </a:rPr>
              <a:t>company's </a:t>
            </a:r>
            <a:r>
              <a:rPr sz="1800" i="1" spc="-15" dirty="0">
                <a:latin typeface="Times New Roman"/>
                <a:cs typeface="Times New Roman"/>
              </a:rPr>
              <a:t>regular </a:t>
            </a:r>
            <a:r>
              <a:rPr sz="1800" i="1" spc="-5" dirty="0">
                <a:latin typeface="Times New Roman"/>
                <a:cs typeface="Times New Roman"/>
              </a:rPr>
              <a:t>pizzas, </a:t>
            </a:r>
            <a:r>
              <a:rPr sz="1800" i="1" dirty="0">
                <a:latin typeface="Times New Roman"/>
                <a:cs typeface="Times New Roman"/>
              </a:rPr>
              <a:t>along with a </a:t>
            </a:r>
            <a:r>
              <a:rPr sz="1800" i="1" spc="-15" dirty="0">
                <a:latin typeface="Times New Roman"/>
                <a:cs typeface="Times New Roman"/>
              </a:rPr>
              <a:t>greater  </a:t>
            </a:r>
            <a:r>
              <a:rPr sz="1800" i="1" spc="-5" dirty="0">
                <a:latin typeface="Times New Roman"/>
                <a:cs typeface="Times New Roman"/>
              </a:rPr>
              <a:t>variety of</a:t>
            </a:r>
            <a:r>
              <a:rPr sz="1800" i="1" spc="-15" dirty="0">
                <a:latin typeface="Times New Roman"/>
                <a:cs typeface="Times New Roman"/>
              </a:rPr>
              <a:t> </a:t>
            </a:r>
            <a:r>
              <a:rPr sz="1800" i="1" spc="-5" dirty="0">
                <a:latin typeface="Times New Roman"/>
                <a:cs typeface="Times New Roman"/>
              </a:rPr>
              <a:t>toppings</a:t>
            </a:r>
            <a:endParaRPr sz="1800" dirty="0">
              <a:latin typeface="Times New Roman"/>
              <a:cs typeface="Times New Roman"/>
            </a:endParaRPr>
          </a:p>
          <a:p>
            <a:pPr marL="299085" marR="104139" indent="-286385">
              <a:lnSpc>
                <a:spcPct val="100000"/>
              </a:lnSpc>
              <a:buFont typeface="Wingdings"/>
              <a:buChar char=""/>
              <a:tabLst>
                <a:tab pos="299720" algn="l"/>
              </a:tabLst>
            </a:pPr>
            <a:r>
              <a:rPr sz="1800" i="1" dirty="0">
                <a:latin typeface="Times New Roman"/>
                <a:cs typeface="Times New Roman"/>
              </a:rPr>
              <a:t>In </a:t>
            </a:r>
            <a:r>
              <a:rPr sz="1800" i="1" spc="-5" dirty="0">
                <a:latin typeface="Times New Roman"/>
                <a:cs typeface="Times New Roman"/>
              </a:rPr>
              <a:t>2010, shortly after </a:t>
            </a:r>
            <a:r>
              <a:rPr sz="1800" i="1" dirty="0">
                <a:latin typeface="Times New Roman"/>
                <a:cs typeface="Times New Roman"/>
              </a:rPr>
              <a:t>the </a:t>
            </a:r>
            <a:r>
              <a:rPr sz="1800" i="1" spc="-5" dirty="0">
                <a:latin typeface="Times New Roman"/>
                <a:cs typeface="Times New Roman"/>
              </a:rPr>
              <a:t>company's </a:t>
            </a:r>
            <a:r>
              <a:rPr sz="1800" i="1" dirty="0">
                <a:latin typeface="Times New Roman"/>
                <a:cs typeface="Times New Roman"/>
              </a:rPr>
              <a:t>50th </a:t>
            </a:r>
            <a:r>
              <a:rPr sz="1800" i="1" spc="-10" dirty="0">
                <a:latin typeface="Times New Roman"/>
                <a:cs typeface="Times New Roman"/>
              </a:rPr>
              <a:t>anniversary,  </a:t>
            </a:r>
            <a:r>
              <a:rPr sz="1800" i="1" spc="-5" dirty="0">
                <a:latin typeface="Times New Roman"/>
                <a:cs typeface="Times New Roman"/>
              </a:rPr>
              <a:t>Domino's </a:t>
            </a:r>
            <a:r>
              <a:rPr sz="1800" i="1" dirty="0">
                <a:latin typeface="Times New Roman"/>
                <a:cs typeface="Times New Roman"/>
              </a:rPr>
              <a:t>changed </a:t>
            </a:r>
            <a:r>
              <a:rPr sz="1800" i="1" spc="-5" dirty="0">
                <a:latin typeface="Times New Roman"/>
                <a:cs typeface="Times New Roman"/>
              </a:rPr>
              <a:t>its pizza </a:t>
            </a:r>
            <a:r>
              <a:rPr sz="1800" i="1" spc="-15" dirty="0">
                <a:latin typeface="Times New Roman"/>
                <a:cs typeface="Times New Roman"/>
              </a:rPr>
              <a:t>recipe "from </a:t>
            </a:r>
            <a:r>
              <a:rPr sz="1800" i="1" dirty="0">
                <a:latin typeface="Times New Roman"/>
                <a:cs typeface="Times New Roman"/>
              </a:rPr>
              <a:t>the </a:t>
            </a:r>
            <a:r>
              <a:rPr sz="1800" i="1" spc="-5" dirty="0">
                <a:latin typeface="Times New Roman"/>
                <a:cs typeface="Times New Roman"/>
              </a:rPr>
              <a:t>crust </a:t>
            </a:r>
            <a:r>
              <a:rPr sz="1800" i="1" dirty="0">
                <a:latin typeface="Times New Roman"/>
                <a:cs typeface="Times New Roman"/>
              </a:rPr>
              <a:t>up",  making </a:t>
            </a:r>
            <a:r>
              <a:rPr sz="1800" i="1" spc="-5" dirty="0">
                <a:latin typeface="Times New Roman"/>
                <a:cs typeface="Times New Roman"/>
              </a:rPr>
              <a:t>significant changes </a:t>
            </a:r>
            <a:r>
              <a:rPr sz="1800" i="1" dirty="0">
                <a:latin typeface="Times New Roman"/>
                <a:cs typeface="Times New Roman"/>
              </a:rPr>
              <a:t>in the dough, sauce, and  cheese </a:t>
            </a:r>
            <a:r>
              <a:rPr sz="1800" i="1" spc="-5" dirty="0">
                <a:latin typeface="Times New Roman"/>
                <a:cs typeface="Times New Roman"/>
              </a:rPr>
              <a:t>used </a:t>
            </a:r>
            <a:r>
              <a:rPr sz="1800" i="1" dirty="0">
                <a:latin typeface="Times New Roman"/>
                <a:cs typeface="Times New Roman"/>
              </a:rPr>
              <a:t>in their</a:t>
            </a:r>
            <a:r>
              <a:rPr sz="1800" i="1" spc="-20" dirty="0">
                <a:latin typeface="Times New Roman"/>
                <a:cs typeface="Times New Roman"/>
              </a:rPr>
              <a:t> </a:t>
            </a:r>
            <a:r>
              <a:rPr sz="1800" i="1" spc="-5" dirty="0">
                <a:latin typeface="Times New Roman"/>
                <a:cs typeface="Times New Roman"/>
              </a:rPr>
              <a:t>pizzas</a:t>
            </a:r>
            <a:endParaRPr sz="1800" dirty="0">
              <a:latin typeface="Times New Roman"/>
              <a:cs typeface="Times New Roman"/>
            </a:endParaRPr>
          </a:p>
          <a:p>
            <a:pPr marL="299085" marR="80645" indent="-286385">
              <a:lnSpc>
                <a:spcPct val="100000"/>
              </a:lnSpc>
              <a:spcBef>
                <a:spcPts val="5"/>
              </a:spcBef>
              <a:buFont typeface="Wingdings"/>
              <a:buChar char=""/>
              <a:tabLst>
                <a:tab pos="299720" algn="l"/>
              </a:tabLst>
            </a:pPr>
            <a:r>
              <a:rPr sz="1800" i="1" dirty="0">
                <a:latin typeface="Times New Roman"/>
                <a:cs typeface="Times New Roman"/>
              </a:rPr>
              <a:t>In </a:t>
            </a:r>
            <a:r>
              <a:rPr sz="1800" i="1" spc="-5" dirty="0">
                <a:latin typeface="Times New Roman"/>
                <a:cs typeface="Times New Roman"/>
              </a:rPr>
              <a:t>December </a:t>
            </a:r>
            <a:r>
              <a:rPr sz="1800" i="1" dirty="0">
                <a:latin typeface="Times New Roman"/>
                <a:cs typeface="Times New Roman"/>
              </a:rPr>
              <a:t>2013, </a:t>
            </a:r>
            <a:r>
              <a:rPr sz="1800" i="1" spc="-5" dirty="0">
                <a:latin typeface="Times New Roman"/>
                <a:cs typeface="Times New Roman"/>
              </a:rPr>
              <a:t>Domino's Pizza, </a:t>
            </a:r>
            <a:r>
              <a:rPr sz="1800" i="1" dirty="0">
                <a:latin typeface="Times New Roman"/>
                <a:cs typeface="Times New Roman"/>
              </a:rPr>
              <a:t>in </a:t>
            </a:r>
            <a:r>
              <a:rPr sz="1800" i="1" spc="-5" dirty="0">
                <a:latin typeface="Times New Roman"/>
                <a:cs typeface="Times New Roman"/>
              </a:rPr>
              <a:t>Israel, </a:t>
            </a:r>
            <a:r>
              <a:rPr sz="1800" i="1" dirty="0">
                <a:latin typeface="Times New Roman"/>
                <a:cs typeface="Times New Roman"/>
              </a:rPr>
              <a:t>unveiled  </a:t>
            </a:r>
            <a:r>
              <a:rPr sz="1800" i="1" spc="-5" dirty="0">
                <a:latin typeface="Times New Roman"/>
                <a:cs typeface="Times New Roman"/>
              </a:rPr>
              <a:t>its first </a:t>
            </a:r>
            <a:r>
              <a:rPr sz="1800" i="1" dirty="0">
                <a:latin typeface="Times New Roman"/>
                <a:cs typeface="Times New Roman"/>
              </a:rPr>
              <a:t>vegan </a:t>
            </a:r>
            <a:r>
              <a:rPr sz="1800" i="1" spc="-5" dirty="0">
                <a:latin typeface="Times New Roman"/>
                <a:cs typeface="Times New Roman"/>
              </a:rPr>
              <a:t>pizza, </a:t>
            </a:r>
            <a:r>
              <a:rPr sz="1800" i="1" dirty="0">
                <a:latin typeface="Times New Roman"/>
                <a:cs typeface="Times New Roman"/>
              </a:rPr>
              <a:t>which </a:t>
            </a:r>
            <a:r>
              <a:rPr sz="1800" i="1" spc="-5" dirty="0">
                <a:latin typeface="Times New Roman"/>
                <a:cs typeface="Times New Roman"/>
              </a:rPr>
              <a:t>uses </a:t>
            </a:r>
            <a:r>
              <a:rPr sz="1800" i="1" dirty="0">
                <a:latin typeface="Times New Roman"/>
                <a:cs typeface="Times New Roman"/>
              </a:rPr>
              <a:t>a </a:t>
            </a:r>
            <a:r>
              <a:rPr sz="1800" i="1" spc="-5" dirty="0">
                <a:latin typeface="Times New Roman"/>
                <a:cs typeface="Times New Roman"/>
              </a:rPr>
              <a:t>soy-based cheese  substitute</a:t>
            </a:r>
            <a:endParaRPr sz="1800" dirty="0">
              <a:latin typeface="Times New Roman"/>
              <a:cs typeface="Times New Roman"/>
            </a:endParaRPr>
          </a:p>
          <a:p>
            <a:pPr marL="299085" marR="60325" indent="-286385">
              <a:lnSpc>
                <a:spcPct val="100000"/>
              </a:lnSpc>
              <a:buFont typeface="Wingdings"/>
              <a:buChar char=""/>
              <a:tabLst>
                <a:tab pos="299720" algn="l"/>
              </a:tabLst>
            </a:pPr>
            <a:r>
              <a:rPr sz="1800" i="1" dirty="0">
                <a:latin typeface="Times New Roman"/>
                <a:cs typeface="Times New Roman"/>
              </a:rPr>
              <a:t>In </a:t>
            </a:r>
            <a:r>
              <a:rPr sz="1800" i="1" spc="-5" dirty="0">
                <a:latin typeface="Times New Roman"/>
                <a:cs typeface="Times New Roman"/>
              </a:rPr>
              <a:t>2014, Domino's Pizza </a:t>
            </a:r>
            <a:r>
              <a:rPr sz="1800" i="1" dirty="0">
                <a:latin typeface="Times New Roman"/>
                <a:cs typeface="Times New Roman"/>
              </a:rPr>
              <a:t>in </a:t>
            </a:r>
            <a:r>
              <a:rPr sz="1800" i="1" spc="-5" dirty="0">
                <a:latin typeface="Times New Roman"/>
                <a:cs typeface="Times New Roman"/>
              </a:rPr>
              <a:t>Nigeria </a:t>
            </a:r>
            <a:r>
              <a:rPr sz="1800" i="1" spc="-10" dirty="0">
                <a:latin typeface="Times New Roman"/>
                <a:cs typeface="Times New Roman"/>
              </a:rPr>
              <a:t>introduced </a:t>
            </a:r>
            <a:r>
              <a:rPr sz="1800" i="1" dirty="0">
                <a:latin typeface="Times New Roman"/>
                <a:cs typeface="Times New Roman"/>
              </a:rPr>
              <a:t>the new  Jollof Rice </a:t>
            </a:r>
            <a:r>
              <a:rPr sz="1800" i="1" spc="-5" dirty="0">
                <a:latin typeface="Times New Roman"/>
                <a:cs typeface="Times New Roman"/>
              </a:rPr>
              <a:t>Pizza </a:t>
            </a:r>
            <a:r>
              <a:rPr sz="1800" i="1" dirty="0">
                <a:latin typeface="Times New Roman"/>
                <a:cs typeface="Times New Roman"/>
              </a:rPr>
              <a:t>and </a:t>
            </a:r>
            <a:r>
              <a:rPr sz="1800" i="1" spc="-5" dirty="0">
                <a:latin typeface="Times New Roman"/>
                <a:cs typeface="Times New Roman"/>
              </a:rPr>
              <a:t>The </a:t>
            </a:r>
            <a:r>
              <a:rPr sz="1800" i="1" dirty="0">
                <a:latin typeface="Times New Roman"/>
                <a:cs typeface="Times New Roman"/>
              </a:rPr>
              <a:t>Beef Stew</a:t>
            </a:r>
            <a:r>
              <a:rPr sz="1800" i="1" spc="-60" dirty="0">
                <a:latin typeface="Times New Roman"/>
                <a:cs typeface="Times New Roman"/>
              </a:rPr>
              <a:t> </a:t>
            </a:r>
            <a:r>
              <a:rPr sz="1800" i="1" spc="-5" dirty="0">
                <a:latin typeface="Times New Roman"/>
                <a:cs typeface="Times New Roman"/>
              </a:rPr>
              <a:t>Pizza</a:t>
            </a:r>
            <a:endParaRPr sz="1800" dirty="0">
              <a:latin typeface="Times New Roman"/>
              <a:cs typeface="Times New Roman"/>
            </a:endParaRPr>
          </a:p>
        </p:txBody>
      </p:sp>
      <p:sp>
        <p:nvSpPr>
          <p:cNvPr id="4" name="object 4"/>
          <p:cNvSpPr/>
          <p:nvPr/>
        </p:nvSpPr>
        <p:spPr>
          <a:xfrm>
            <a:off x="6477000" y="3890771"/>
            <a:ext cx="2496311" cy="2161032"/>
          </a:xfrm>
          <a:prstGeom prst="rect">
            <a:avLst/>
          </a:prstGeom>
          <a:blipFill>
            <a:blip r:embed="rId3" cstate="print"/>
            <a:stretch>
              <a:fillRect/>
            </a:stretch>
          </a:blipFill>
        </p:spPr>
        <p:txBody>
          <a:bodyPr wrap="square" lIns="0" tIns="0" rIns="0" bIns="0" rtlCol="0"/>
          <a:lstStyle/>
          <a:p>
            <a:endParaRPr/>
          </a:p>
        </p:txBody>
      </p:sp>
      <p:sp>
        <p:nvSpPr>
          <p:cNvPr id="6" name="object 6"/>
          <p:cNvSpPr txBox="1">
            <a:spLocks noGrp="1"/>
          </p:cNvSpPr>
          <p:nvPr>
            <p:ph type="title"/>
          </p:nvPr>
        </p:nvSpPr>
        <p:spPr>
          <a:xfrm>
            <a:off x="1525369" y="844118"/>
            <a:ext cx="5062855" cy="452120"/>
          </a:xfrm>
          <a:prstGeom prst="rect">
            <a:avLst/>
          </a:prstGeom>
        </p:spPr>
        <p:txBody>
          <a:bodyPr vert="horz" wrap="square" lIns="0" tIns="12065" rIns="0" bIns="0" rtlCol="0">
            <a:spAutoFit/>
          </a:bodyPr>
          <a:lstStyle/>
          <a:p>
            <a:pPr marL="12700">
              <a:lnSpc>
                <a:spcPct val="100000"/>
              </a:lnSpc>
              <a:spcBef>
                <a:spcPts val="95"/>
              </a:spcBef>
            </a:pPr>
            <a:r>
              <a:rPr sz="2800" spc="-5" dirty="0"/>
              <a:t>MARKETING</a:t>
            </a:r>
            <a:r>
              <a:rPr sz="2800" spc="-50" dirty="0"/>
              <a:t> </a:t>
            </a:r>
            <a:r>
              <a:rPr sz="2800" spc="-10" dirty="0"/>
              <a:t>EXECELLENCE</a:t>
            </a:r>
            <a:endParaRPr sz="2800" dirty="0"/>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1277111" y="4155947"/>
            <a:ext cx="384048" cy="513588"/>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4069079" y="4155947"/>
            <a:ext cx="384048" cy="513588"/>
          </a:xfrm>
          <a:prstGeom prst="rect">
            <a:avLst/>
          </a:prstGeom>
          <a:blipFill>
            <a:blip r:embed="rId2" cstate="print"/>
            <a:stretch>
              <a:fillRect/>
            </a:stretch>
          </a:blipFill>
        </p:spPr>
        <p:txBody>
          <a:bodyPr wrap="square" lIns="0" tIns="0" rIns="0" bIns="0" rtlCol="0"/>
          <a:lstStyle/>
          <a:p>
            <a:endParaRPr/>
          </a:p>
        </p:txBody>
      </p:sp>
      <p:sp>
        <p:nvSpPr>
          <p:cNvPr id="7" name="object 7"/>
          <p:cNvSpPr/>
          <p:nvPr/>
        </p:nvSpPr>
        <p:spPr>
          <a:xfrm>
            <a:off x="6097523" y="4155947"/>
            <a:ext cx="384048" cy="513588"/>
          </a:xfrm>
          <a:prstGeom prst="rect">
            <a:avLst/>
          </a:prstGeom>
          <a:blipFill>
            <a:blip r:embed="rId2" cstate="print"/>
            <a:stretch>
              <a:fillRect/>
            </a:stretch>
          </a:blipFill>
        </p:spPr>
        <p:txBody>
          <a:bodyPr wrap="square" lIns="0" tIns="0" rIns="0" bIns="0" rtlCol="0"/>
          <a:lstStyle/>
          <a:p>
            <a:endParaRPr/>
          </a:p>
        </p:txBody>
      </p:sp>
      <p:sp>
        <p:nvSpPr>
          <p:cNvPr id="12" name="object 12"/>
          <p:cNvSpPr/>
          <p:nvPr/>
        </p:nvSpPr>
        <p:spPr>
          <a:xfrm>
            <a:off x="5210555" y="4436364"/>
            <a:ext cx="384048" cy="513588"/>
          </a:xfrm>
          <a:prstGeom prst="rect">
            <a:avLst/>
          </a:prstGeom>
          <a:blipFill>
            <a:blip r:embed="rId3" cstate="print"/>
            <a:stretch>
              <a:fillRect/>
            </a:stretch>
          </a:blipFill>
        </p:spPr>
        <p:txBody>
          <a:bodyPr wrap="square" lIns="0" tIns="0" rIns="0" bIns="0" rtlCol="0"/>
          <a:lstStyle/>
          <a:p>
            <a:endParaRPr/>
          </a:p>
        </p:txBody>
      </p:sp>
      <p:sp>
        <p:nvSpPr>
          <p:cNvPr id="15" name="object 15"/>
          <p:cNvSpPr/>
          <p:nvPr/>
        </p:nvSpPr>
        <p:spPr>
          <a:xfrm>
            <a:off x="5597652" y="4710684"/>
            <a:ext cx="384048" cy="513588"/>
          </a:xfrm>
          <a:prstGeom prst="rect">
            <a:avLst/>
          </a:prstGeom>
          <a:blipFill>
            <a:blip r:embed="rId3" cstate="print"/>
            <a:stretch>
              <a:fillRect/>
            </a:stretch>
          </a:blipFill>
        </p:spPr>
        <p:txBody>
          <a:bodyPr wrap="square" lIns="0" tIns="0" rIns="0" bIns="0" rtlCol="0"/>
          <a:lstStyle/>
          <a:p>
            <a:endParaRPr/>
          </a:p>
        </p:txBody>
      </p:sp>
      <p:sp>
        <p:nvSpPr>
          <p:cNvPr id="21" name="object 21"/>
          <p:cNvSpPr/>
          <p:nvPr/>
        </p:nvSpPr>
        <p:spPr>
          <a:xfrm>
            <a:off x="4020311" y="5259323"/>
            <a:ext cx="384048" cy="513588"/>
          </a:xfrm>
          <a:prstGeom prst="rect">
            <a:avLst/>
          </a:prstGeom>
          <a:blipFill>
            <a:blip r:embed="rId3" cstate="print"/>
            <a:stretch>
              <a:fillRect/>
            </a:stretch>
          </a:blipFill>
        </p:spPr>
        <p:txBody>
          <a:bodyPr wrap="square" lIns="0" tIns="0" rIns="0" bIns="0" rtlCol="0"/>
          <a:lstStyle/>
          <a:p>
            <a:endParaRPr/>
          </a:p>
        </p:txBody>
      </p:sp>
      <p:sp>
        <p:nvSpPr>
          <p:cNvPr id="24" name="object 24"/>
          <p:cNvSpPr/>
          <p:nvPr/>
        </p:nvSpPr>
        <p:spPr>
          <a:xfrm>
            <a:off x="1728216" y="5533644"/>
            <a:ext cx="384048" cy="513588"/>
          </a:xfrm>
          <a:prstGeom prst="rect">
            <a:avLst/>
          </a:prstGeom>
          <a:blipFill>
            <a:blip r:embed="rId3" cstate="print"/>
            <a:stretch>
              <a:fillRect/>
            </a:stretch>
          </a:blipFill>
        </p:spPr>
        <p:txBody>
          <a:bodyPr wrap="square" lIns="0" tIns="0" rIns="0" bIns="0" rtlCol="0"/>
          <a:lstStyle/>
          <a:p>
            <a:endParaRPr/>
          </a:p>
        </p:txBody>
      </p:sp>
      <p:sp>
        <p:nvSpPr>
          <p:cNvPr id="26" name="object 26"/>
          <p:cNvSpPr txBox="1"/>
          <p:nvPr/>
        </p:nvSpPr>
        <p:spPr>
          <a:xfrm>
            <a:off x="840739" y="4198967"/>
            <a:ext cx="7728584" cy="1678305"/>
          </a:xfrm>
          <a:prstGeom prst="rect">
            <a:avLst/>
          </a:prstGeom>
        </p:spPr>
        <p:txBody>
          <a:bodyPr vert="horz" wrap="square" lIns="0" tIns="9525" rIns="0" bIns="0" rtlCol="0">
            <a:spAutoFit/>
          </a:bodyPr>
          <a:lstStyle/>
          <a:p>
            <a:pPr marL="12700" marR="363220">
              <a:lnSpc>
                <a:spcPct val="101099"/>
              </a:lnSpc>
              <a:spcBef>
                <a:spcPts val="75"/>
              </a:spcBef>
            </a:pPr>
            <a:r>
              <a:rPr sz="1800" dirty="0">
                <a:latin typeface="Constantia"/>
                <a:cs typeface="Constantia"/>
              </a:rPr>
              <a:t>“</a:t>
            </a:r>
            <a:r>
              <a:rPr sz="1800" i="1" dirty="0">
                <a:latin typeface="Times New Roman"/>
                <a:cs typeface="Times New Roman"/>
              </a:rPr>
              <a:t>Coca-Cola </a:t>
            </a:r>
            <a:r>
              <a:rPr sz="1800" i="1" spc="-25" dirty="0">
                <a:latin typeface="Times New Roman"/>
                <a:cs typeface="Times New Roman"/>
              </a:rPr>
              <a:t>Zero </a:t>
            </a:r>
            <a:r>
              <a:rPr sz="1800" i="1" spc="-15" dirty="0">
                <a:latin typeface="Times New Roman"/>
                <a:cs typeface="Times New Roman"/>
              </a:rPr>
              <a:t>provides </a:t>
            </a:r>
            <a:r>
              <a:rPr sz="1800" i="1" spc="-25" dirty="0">
                <a:latin typeface="Times New Roman"/>
                <a:cs typeface="Times New Roman"/>
              </a:rPr>
              <a:t>real </a:t>
            </a:r>
            <a:r>
              <a:rPr sz="1800" i="1" dirty="0">
                <a:latin typeface="Times New Roman"/>
                <a:cs typeface="Times New Roman"/>
              </a:rPr>
              <a:t>Coca-Cola taste </a:t>
            </a:r>
            <a:r>
              <a:rPr sz="1800" i="1" spc="-5" dirty="0">
                <a:latin typeface="Times New Roman"/>
                <a:cs typeface="Times New Roman"/>
              </a:rPr>
              <a:t>for </a:t>
            </a:r>
            <a:r>
              <a:rPr sz="1800" i="1" dirty="0">
                <a:latin typeface="Times New Roman"/>
                <a:cs typeface="Times New Roman"/>
              </a:rPr>
              <a:t>variety-seeking </a:t>
            </a:r>
            <a:r>
              <a:rPr sz="1800" i="1" spc="-5" dirty="0">
                <a:latin typeface="Times New Roman"/>
                <a:cs typeface="Times New Roman"/>
              </a:rPr>
              <a:t>consumers.  </a:t>
            </a:r>
            <a:r>
              <a:rPr sz="1800" i="1" dirty="0">
                <a:latin typeface="Times New Roman"/>
                <a:cs typeface="Times New Roman"/>
              </a:rPr>
              <a:t>Coca-Cola </a:t>
            </a:r>
            <a:r>
              <a:rPr sz="1800" i="1" spc="-25" dirty="0">
                <a:latin typeface="Times New Roman"/>
                <a:cs typeface="Times New Roman"/>
              </a:rPr>
              <a:t>Zero </a:t>
            </a:r>
            <a:r>
              <a:rPr sz="1800" i="1" spc="-5" dirty="0">
                <a:latin typeface="Times New Roman"/>
                <a:cs typeface="Times New Roman"/>
              </a:rPr>
              <a:t>is sweetened </a:t>
            </a:r>
            <a:r>
              <a:rPr sz="1800" i="1" dirty="0">
                <a:latin typeface="Times New Roman"/>
                <a:cs typeface="Times New Roman"/>
              </a:rPr>
              <a:t>with a blend of low-calorie </a:t>
            </a:r>
            <a:r>
              <a:rPr sz="1800" i="1" spc="-5" dirty="0">
                <a:latin typeface="Times New Roman"/>
                <a:cs typeface="Times New Roman"/>
              </a:rPr>
              <a:t>sweeteners, </a:t>
            </a:r>
            <a:r>
              <a:rPr sz="1800" i="1" dirty="0">
                <a:latin typeface="Times New Roman"/>
                <a:cs typeface="Times New Roman"/>
              </a:rPr>
              <a:t>while Diet  Coke </a:t>
            </a:r>
            <a:r>
              <a:rPr sz="1800" i="1" spc="-5" dirty="0">
                <a:latin typeface="Times New Roman"/>
                <a:cs typeface="Times New Roman"/>
              </a:rPr>
              <a:t>is </a:t>
            </a:r>
            <a:r>
              <a:rPr sz="1800" i="1" dirty="0">
                <a:latin typeface="Times New Roman"/>
                <a:cs typeface="Times New Roman"/>
              </a:rPr>
              <a:t>sweetened with </a:t>
            </a:r>
            <a:r>
              <a:rPr sz="1800" i="1" spc="-5" dirty="0">
                <a:latin typeface="Times New Roman"/>
                <a:cs typeface="Times New Roman"/>
              </a:rPr>
              <a:t>aspartame. As for </a:t>
            </a:r>
            <a:r>
              <a:rPr sz="1800" i="1" dirty="0">
                <a:latin typeface="Times New Roman"/>
                <a:cs typeface="Times New Roman"/>
              </a:rPr>
              <a:t>Coke/Coca-Cola light, in</a:t>
            </a:r>
            <a:r>
              <a:rPr sz="1800" i="1" spc="-65" dirty="0">
                <a:latin typeface="Times New Roman"/>
                <a:cs typeface="Times New Roman"/>
              </a:rPr>
              <a:t> </a:t>
            </a:r>
            <a:r>
              <a:rPr sz="1800" i="1" dirty="0">
                <a:latin typeface="Times New Roman"/>
                <a:cs typeface="Times New Roman"/>
              </a:rPr>
              <a:t>certain</a:t>
            </a:r>
            <a:endParaRPr sz="1800" dirty="0">
              <a:latin typeface="Times New Roman"/>
              <a:cs typeface="Times New Roman"/>
            </a:endParaRPr>
          </a:p>
          <a:p>
            <a:pPr marL="12700" marR="5080">
              <a:lnSpc>
                <a:spcPct val="100000"/>
              </a:lnSpc>
            </a:pPr>
            <a:r>
              <a:rPr sz="1800" i="1" dirty="0">
                <a:latin typeface="Times New Roman"/>
                <a:cs typeface="Times New Roman"/>
              </a:rPr>
              <a:t>countries, the </a:t>
            </a:r>
            <a:r>
              <a:rPr sz="1800" i="1" spc="-5" dirty="0">
                <a:latin typeface="Times New Roman"/>
                <a:cs typeface="Times New Roman"/>
              </a:rPr>
              <a:t>term ‘diet’ </a:t>
            </a:r>
            <a:r>
              <a:rPr sz="1800" i="1" dirty="0">
                <a:latin typeface="Times New Roman"/>
                <a:cs typeface="Times New Roman"/>
              </a:rPr>
              <a:t>is not </a:t>
            </a:r>
            <a:r>
              <a:rPr sz="1800" i="1" spc="-5" dirty="0">
                <a:latin typeface="Times New Roman"/>
                <a:cs typeface="Times New Roman"/>
              </a:rPr>
              <a:t>used </a:t>
            </a:r>
            <a:r>
              <a:rPr sz="1800" i="1" dirty="0">
                <a:latin typeface="Times New Roman"/>
                <a:cs typeface="Times New Roman"/>
              </a:rPr>
              <a:t>to </a:t>
            </a:r>
            <a:r>
              <a:rPr sz="1800" i="1" spc="-5" dirty="0">
                <a:latin typeface="Times New Roman"/>
                <a:cs typeface="Times New Roman"/>
              </a:rPr>
              <a:t>describe low-calorie </a:t>
            </a:r>
            <a:r>
              <a:rPr sz="1800" i="1" dirty="0">
                <a:latin typeface="Times New Roman"/>
                <a:cs typeface="Times New Roman"/>
              </a:rPr>
              <a:t>foods and beverages.</a:t>
            </a:r>
            <a:r>
              <a:rPr sz="1800" i="1" spc="-180" dirty="0">
                <a:latin typeface="Times New Roman"/>
                <a:cs typeface="Times New Roman"/>
              </a:rPr>
              <a:t> </a:t>
            </a:r>
            <a:r>
              <a:rPr sz="1800" i="1" dirty="0">
                <a:latin typeface="Times New Roman"/>
                <a:cs typeface="Times New Roman"/>
              </a:rPr>
              <a:t>In  </a:t>
            </a:r>
            <a:r>
              <a:rPr sz="1800" i="1" spc="-5" dirty="0">
                <a:latin typeface="Times New Roman"/>
                <a:cs typeface="Times New Roman"/>
              </a:rPr>
              <a:t>these countries, </a:t>
            </a:r>
            <a:r>
              <a:rPr sz="1800" i="1" dirty="0">
                <a:latin typeface="Times New Roman"/>
                <a:cs typeface="Times New Roman"/>
              </a:rPr>
              <a:t>we </a:t>
            </a:r>
            <a:r>
              <a:rPr sz="1800" i="1" spc="-5" dirty="0">
                <a:latin typeface="Times New Roman"/>
                <a:cs typeface="Times New Roman"/>
              </a:rPr>
              <a:t>offer </a:t>
            </a:r>
            <a:r>
              <a:rPr sz="1800" i="1" dirty="0">
                <a:latin typeface="Times New Roman"/>
                <a:cs typeface="Times New Roman"/>
              </a:rPr>
              <a:t>Coke/Coca-Cola light. </a:t>
            </a:r>
            <a:r>
              <a:rPr sz="1800" i="1" spc="-5" dirty="0">
                <a:latin typeface="Times New Roman"/>
                <a:cs typeface="Times New Roman"/>
              </a:rPr>
              <a:t>The sweetener </a:t>
            </a:r>
            <a:r>
              <a:rPr sz="1800" i="1" dirty="0">
                <a:latin typeface="Times New Roman"/>
                <a:cs typeface="Times New Roman"/>
              </a:rPr>
              <a:t>blend used </a:t>
            </a:r>
            <a:r>
              <a:rPr sz="1800" i="1" spc="-5" dirty="0">
                <a:latin typeface="Times New Roman"/>
                <a:cs typeface="Times New Roman"/>
              </a:rPr>
              <a:t>for  </a:t>
            </a:r>
            <a:r>
              <a:rPr sz="1800" i="1" dirty="0">
                <a:latin typeface="Times New Roman"/>
                <a:cs typeface="Times New Roman"/>
              </a:rPr>
              <a:t>Coke/Coca-Cola light </a:t>
            </a:r>
            <a:r>
              <a:rPr sz="1800" i="1" spc="-5" dirty="0">
                <a:latin typeface="Times New Roman"/>
                <a:cs typeface="Times New Roman"/>
              </a:rPr>
              <a:t>is formulated for </a:t>
            </a:r>
            <a:r>
              <a:rPr sz="1800" i="1" dirty="0">
                <a:latin typeface="Times New Roman"/>
                <a:cs typeface="Times New Roman"/>
              </a:rPr>
              <a:t>each </a:t>
            </a:r>
            <a:r>
              <a:rPr sz="1800" i="1" spc="-5" dirty="0">
                <a:latin typeface="Times New Roman"/>
                <a:cs typeface="Times New Roman"/>
              </a:rPr>
              <a:t>country </a:t>
            </a:r>
            <a:r>
              <a:rPr sz="1800" i="1" dirty="0">
                <a:latin typeface="Times New Roman"/>
                <a:cs typeface="Times New Roman"/>
              </a:rPr>
              <a:t>based on</a:t>
            </a:r>
            <a:r>
              <a:rPr sz="1800" i="1" spc="-25" dirty="0">
                <a:latin typeface="Times New Roman"/>
                <a:cs typeface="Times New Roman"/>
              </a:rPr>
              <a:t> </a:t>
            </a:r>
            <a:r>
              <a:rPr sz="1800" i="1" spc="-5" dirty="0" smtClean="0">
                <a:latin typeface="Times New Roman"/>
                <a:cs typeface="Times New Roman"/>
              </a:rPr>
              <a:t>consumer</a:t>
            </a:r>
            <a:r>
              <a:rPr lang="en-US" sz="1800" i="1" spc="-5" dirty="0" smtClean="0">
                <a:latin typeface="Times New Roman"/>
                <a:cs typeface="Times New Roman"/>
              </a:rPr>
              <a:t> </a:t>
            </a:r>
            <a:r>
              <a:rPr lang="en-IN" i="1" spc="-15" dirty="0" smtClean="0">
                <a:latin typeface="Times New Roman"/>
                <a:cs typeface="Times New Roman"/>
              </a:rPr>
              <a:t>preference</a:t>
            </a:r>
            <a:endParaRPr sz="1800" dirty="0">
              <a:latin typeface="Times New Roman"/>
              <a:cs typeface="Times New Roman"/>
            </a:endParaRPr>
          </a:p>
        </p:txBody>
      </p:sp>
      <p:sp>
        <p:nvSpPr>
          <p:cNvPr id="29" name="object 29"/>
          <p:cNvSpPr/>
          <p:nvPr/>
        </p:nvSpPr>
        <p:spPr>
          <a:xfrm>
            <a:off x="1219200" y="838200"/>
            <a:ext cx="6304788" cy="3200400"/>
          </a:xfrm>
          <a:prstGeom prst="rect">
            <a:avLst/>
          </a:prstGeom>
          <a:blipFill>
            <a:blip r:embed="rId4" cstate="print"/>
            <a:stretch>
              <a:fillRect/>
            </a:stretch>
          </a:blipFill>
        </p:spPr>
        <p:txBody>
          <a:bodyPr wrap="square" lIns="0" tIns="0" rIns="0" bIns="0" rtlCol="0"/>
          <a:lstStyle/>
          <a:p>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7"/>
          <p:cNvSpPr txBox="1"/>
          <p:nvPr/>
        </p:nvSpPr>
        <p:spPr>
          <a:xfrm>
            <a:off x="364642" y="4277325"/>
            <a:ext cx="8255000" cy="1671955"/>
          </a:xfrm>
          <a:prstGeom prst="rect">
            <a:avLst/>
          </a:prstGeom>
        </p:spPr>
        <p:txBody>
          <a:bodyPr vert="horz" wrap="square" lIns="0" tIns="12700" rIns="0" bIns="0" rtlCol="0">
            <a:spAutoFit/>
          </a:bodyPr>
          <a:lstStyle/>
          <a:p>
            <a:pPr marL="12700" marR="74930">
              <a:lnSpc>
                <a:spcPct val="100000"/>
              </a:lnSpc>
              <a:spcBef>
                <a:spcPts val="100"/>
              </a:spcBef>
            </a:pPr>
            <a:r>
              <a:rPr sz="1800" i="1" spc="-5" dirty="0">
                <a:latin typeface="Times New Roman"/>
                <a:cs typeface="Times New Roman"/>
              </a:rPr>
              <a:t>MTV has </a:t>
            </a:r>
            <a:r>
              <a:rPr sz="1800" i="1" spc="-15" dirty="0">
                <a:latin typeface="Times New Roman"/>
                <a:cs typeface="Times New Roman"/>
              </a:rPr>
              <a:t>catered </a:t>
            </a:r>
            <a:r>
              <a:rPr sz="1800" i="1" dirty="0">
                <a:latin typeface="Times New Roman"/>
                <a:cs typeface="Times New Roman"/>
              </a:rPr>
              <a:t>to local taste in East Asia in South </a:t>
            </a:r>
            <a:r>
              <a:rPr sz="1800" i="1" spc="-15" dirty="0">
                <a:latin typeface="Times New Roman"/>
                <a:cs typeface="Times New Roman"/>
              </a:rPr>
              <a:t>Korea, </a:t>
            </a:r>
            <a:r>
              <a:rPr sz="1800" i="1" dirty="0">
                <a:latin typeface="Times New Roman"/>
                <a:cs typeface="Times New Roman"/>
              </a:rPr>
              <a:t>China, India and Japan.</a:t>
            </a:r>
            <a:r>
              <a:rPr sz="1800" i="1" spc="-80" dirty="0">
                <a:latin typeface="Times New Roman"/>
                <a:cs typeface="Times New Roman"/>
              </a:rPr>
              <a:t> </a:t>
            </a:r>
            <a:r>
              <a:rPr sz="1800" i="1" dirty="0">
                <a:latin typeface="Times New Roman"/>
                <a:cs typeface="Times New Roman"/>
              </a:rPr>
              <a:t>E.g.  MTV </a:t>
            </a:r>
            <a:r>
              <a:rPr sz="1800" i="1" spc="-10" dirty="0">
                <a:latin typeface="Times New Roman"/>
                <a:cs typeface="Times New Roman"/>
              </a:rPr>
              <a:t>broadcasts </a:t>
            </a:r>
            <a:r>
              <a:rPr sz="1800" i="1" dirty="0">
                <a:latin typeface="Times New Roman"/>
                <a:cs typeface="Times New Roman"/>
              </a:rPr>
              <a:t>on two </a:t>
            </a:r>
            <a:r>
              <a:rPr sz="1800" i="1" spc="-5" dirty="0">
                <a:latin typeface="Times New Roman"/>
                <a:cs typeface="Times New Roman"/>
              </a:rPr>
              <a:t>channels </a:t>
            </a:r>
            <a:r>
              <a:rPr sz="1800" i="1" dirty="0">
                <a:latin typeface="Times New Roman"/>
                <a:cs typeface="Times New Roman"/>
              </a:rPr>
              <a:t>with </a:t>
            </a:r>
            <a:r>
              <a:rPr sz="1800" i="1" spc="-5" dirty="0">
                <a:latin typeface="Times New Roman"/>
                <a:cs typeface="Times New Roman"/>
              </a:rPr>
              <a:t>Chinese music </a:t>
            </a:r>
            <a:r>
              <a:rPr sz="1800" i="1" dirty="0">
                <a:latin typeface="Times New Roman"/>
                <a:cs typeface="Times New Roman"/>
              </a:rPr>
              <a:t>in China and Hindi pop in</a:t>
            </a:r>
            <a:r>
              <a:rPr sz="1800" i="1" spc="-45" dirty="0">
                <a:latin typeface="Times New Roman"/>
                <a:cs typeface="Times New Roman"/>
              </a:rPr>
              <a:t> </a:t>
            </a:r>
            <a:r>
              <a:rPr sz="1800" i="1" dirty="0">
                <a:latin typeface="Times New Roman"/>
                <a:cs typeface="Times New Roman"/>
              </a:rPr>
              <a:t>India.</a:t>
            </a:r>
            <a:endParaRPr sz="1800" dirty="0">
              <a:latin typeface="Times New Roman"/>
              <a:cs typeface="Times New Roman"/>
            </a:endParaRPr>
          </a:p>
          <a:p>
            <a:pPr>
              <a:lnSpc>
                <a:spcPct val="100000"/>
              </a:lnSpc>
              <a:spcBef>
                <a:spcPts val="35"/>
              </a:spcBef>
            </a:pPr>
            <a:endParaRPr sz="1850" dirty="0">
              <a:latin typeface="Times New Roman"/>
              <a:cs typeface="Times New Roman"/>
            </a:endParaRPr>
          </a:p>
          <a:p>
            <a:pPr marL="12700" marR="5080">
              <a:lnSpc>
                <a:spcPct val="100000"/>
              </a:lnSpc>
            </a:pPr>
            <a:r>
              <a:rPr sz="1800" i="1" spc="-5" dirty="0">
                <a:latin typeface="Times New Roman"/>
                <a:cs typeface="Times New Roman"/>
              </a:rPr>
              <a:t>Using </a:t>
            </a:r>
            <a:r>
              <a:rPr sz="1800" i="1" dirty="0">
                <a:latin typeface="Times New Roman"/>
                <a:cs typeface="Times New Roman"/>
              </a:rPr>
              <a:t>joint </a:t>
            </a:r>
            <a:r>
              <a:rPr sz="1800" i="1" spc="-10" dirty="0">
                <a:latin typeface="Times New Roman"/>
                <a:cs typeface="Times New Roman"/>
              </a:rPr>
              <a:t>ventures </a:t>
            </a:r>
            <a:r>
              <a:rPr sz="1800" i="1" dirty="0">
                <a:latin typeface="Times New Roman"/>
                <a:cs typeface="Times New Roman"/>
              </a:rPr>
              <a:t>with local </a:t>
            </a:r>
            <a:r>
              <a:rPr sz="1800" i="1" spc="-5" dirty="0">
                <a:latin typeface="Times New Roman"/>
                <a:cs typeface="Times New Roman"/>
              </a:rPr>
              <a:t>partners, channels </a:t>
            </a:r>
            <a:r>
              <a:rPr sz="1800" i="1" spc="-30" dirty="0">
                <a:latin typeface="Times New Roman"/>
                <a:cs typeface="Times New Roman"/>
              </a:rPr>
              <a:t>are </a:t>
            </a:r>
            <a:r>
              <a:rPr sz="1800" i="1" dirty="0">
                <a:latin typeface="Times New Roman"/>
                <a:cs typeface="Times New Roman"/>
              </a:rPr>
              <a:t>branded </a:t>
            </a:r>
            <a:r>
              <a:rPr sz="1800" i="1" spc="-10" dirty="0">
                <a:latin typeface="Times New Roman"/>
                <a:cs typeface="Times New Roman"/>
              </a:rPr>
              <a:t>accordingly </a:t>
            </a:r>
            <a:r>
              <a:rPr sz="1800" i="1" spc="-5" dirty="0">
                <a:latin typeface="Times New Roman"/>
                <a:cs typeface="Times New Roman"/>
              </a:rPr>
              <a:t>as </a:t>
            </a:r>
            <a:r>
              <a:rPr sz="1800" i="1" dirty="0">
                <a:latin typeface="Times New Roman"/>
                <a:cs typeface="Times New Roman"/>
              </a:rPr>
              <a:t>MTV  India, MTV </a:t>
            </a:r>
            <a:r>
              <a:rPr sz="1800" i="1" spc="-15" dirty="0">
                <a:latin typeface="Times New Roman"/>
                <a:cs typeface="Times New Roman"/>
              </a:rPr>
              <a:t>Korea, </a:t>
            </a:r>
            <a:r>
              <a:rPr sz="1800" i="1" dirty="0">
                <a:latin typeface="Times New Roman"/>
                <a:cs typeface="Times New Roman"/>
              </a:rPr>
              <a:t>MTV China and MTV Japan and </a:t>
            </a:r>
            <a:r>
              <a:rPr sz="1800" i="1" spc="-5" dirty="0">
                <a:latin typeface="Times New Roman"/>
                <a:cs typeface="Times New Roman"/>
              </a:rPr>
              <a:t>use </a:t>
            </a:r>
            <a:r>
              <a:rPr sz="1800" i="1" spc="-25" dirty="0">
                <a:latin typeface="Times New Roman"/>
                <a:cs typeface="Times New Roman"/>
              </a:rPr>
              <a:t>more </a:t>
            </a:r>
            <a:r>
              <a:rPr sz="1800" i="1" dirty="0">
                <a:latin typeface="Times New Roman"/>
                <a:cs typeface="Times New Roman"/>
              </a:rPr>
              <a:t>local </a:t>
            </a:r>
            <a:r>
              <a:rPr sz="1800" i="1" spc="-5" dirty="0">
                <a:latin typeface="Times New Roman"/>
                <a:cs typeface="Times New Roman"/>
              </a:rPr>
              <a:t>employees </a:t>
            </a:r>
            <a:r>
              <a:rPr sz="1800" i="1" dirty="0">
                <a:latin typeface="Times New Roman"/>
                <a:cs typeface="Times New Roman"/>
              </a:rPr>
              <a:t>with </a:t>
            </a:r>
            <a:r>
              <a:rPr sz="1800" i="1" spc="-5" dirty="0">
                <a:latin typeface="Times New Roman"/>
                <a:cs typeface="Times New Roman"/>
              </a:rPr>
              <a:t>use</a:t>
            </a:r>
            <a:r>
              <a:rPr sz="1800" i="1" spc="-75" dirty="0">
                <a:latin typeface="Times New Roman"/>
                <a:cs typeface="Times New Roman"/>
              </a:rPr>
              <a:t> </a:t>
            </a:r>
            <a:r>
              <a:rPr sz="1800" i="1" dirty="0">
                <a:latin typeface="Times New Roman"/>
                <a:cs typeface="Times New Roman"/>
              </a:rPr>
              <a:t>of  local</a:t>
            </a:r>
            <a:r>
              <a:rPr sz="1800" i="1" spc="-20" dirty="0">
                <a:latin typeface="Times New Roman"/>
                <a:cs typeface="Times New Roman"/>
              </a:rPr>
              <a:t> </a:t>
            </a:r>
            <a:r>
              <a:rPr sz="1800" i="1" dirty="0">
                <a:latin typeface="Times New Roman"/>
                <a:cs typeface="Times New Roman"/>
              </a:rPr>
              <a:t>language.</a:t>
            </a:r>
            <a:endParaRPr sz="1800" dirty="0">
              <a:latin typeface="Times New Roman"/>
              <a:cs typeface="Times New Roman"/>
            </a:endParaRPr>
          </a:p>
        </p:txBody>
      </p:sp>
      <p:sp>
        <p:nvSpPr>
          <p:cNvPr id="8" name="object 8"/>
          <p:cNvSpPr/>
          <p:nvPr/>
        </p:nvSpPr>
        <p:spPr>
          <a:xfrm>
            <a:off x="143255" y="2642616"/>
            <a:ext cx="2028444" cy="696467"/>
          </a:xfrm>
          <a:prstGeom prst="rect">
            <a:avLst/>
          </a:prstGeom>
          <a:blipFill>
            <a:blip r:embed="rId2" cstate="print"/>
            <a:stretch>
              <a:fillRect/>
            </a:stretch>
          </a:blipFill>
        </p:spPr>
        <p:txBody>
          <a:bodyPr wrap="square" lIns="0" tIns="0" rIns="0" bIns="0" rtlCol="0"/>
          <a:lstStyle/>
          <a:p>
            <a:endParaRPr/>
          </a:p>
        </p:txBody>
      </p:sp>
      <p:sp>
        <p:nvSpPr>
          <p:cNvPr id="9" name="object 9"/>
          <p:cNvSpPr/>
          <p:nvPr/>
        </p:nvSpPr>
        <p:spPr>
          <a:xfrm>
            <a:off x="6929628" y="2357627"/>
            <a:ext cx="1999487" cy="1071372"/>
          </a:xfrm>
          <a:prstGeom prst="rect">
            <a:avLst/>
          </a:prstGeom>
          <a:blipFill>
            <a:blip r:embed="rId3" cstate="print"/>
            <a:stretch>
              <a:fillRect/>
            </a:stretch>
          </a:blipFill>
        </p:spPr>
        <p:txBody>
          <a:bodyPr wrap="square" lIns="0" tIns="0" rIns="0" bIns="0" rtlCol="0"/>
          <a:lstStyle/>
          <a:p>
            <a:endParaRPr/>
          </a:p>
        </p:txBody>
      </p:sp>
      <p:sp>
        <p:nvSpPr>
          <p:cNvPr id="10" name="object 10"/>
          <p:cNvSpPr/>
          <p:nvPr/>
        </p:nvSpPr>
        <p:spPr>
          <a:xfrm>
            <a:off x="0" y="1071372"/>
            <a:ext cx="2071116" cy="582167"/>
          </a:xfrm>
          <a:prstGeom prst="rect">
            <a:avLst/>
          </a:prstGeom>
          <a:blipFill>
            <a:blip r:embed="rId4" cstate="print"/>
            <a:stretch>
              <a:fillRect/>
            </a:stretch>
          </a:blipFill>
        </p:spPr>
        <p:txBody>
          <a:bodyPr wrap="square" lIns="0" tIns="0" rIns="0" bIns="0" rtlCol="0"/>
          <a:lstStyle/>
          <a:p>
            <a:endParaRPr/>
          </a:p>
        </p:txBody>
      </p:sp>
      <p:sp>
        <p:nvSpPr>
          <p:cNvPr id="11" name="object 11"/>
          <p:cNvSpPr/>
          <p:nvPr/>
        </p:nvSpPr>
        <p:spPr>
          <a:xfrm>
            <a:off x="2357627" y="856488"/>
            <a:ext cx="4312920" cy="2857500"/>
          </a:xfrm>
          <a:prstGeom prst="rect">
            <a:avLst/>
          </a:prstGeom>
          <a:blipFill>
            <a:blip r:embed="rId5" cstate="print"/>
            <a:stretch>
              <a:fillRect/>
            </a:stretch>
          </a:blipFill>
        </p:spPr>
        <p:txBody>
          <a:bodyPr wrap="square" lIns="0" tIns="0" rIns="0" bIns="0" rtlCol="0"/>
          <a:lstStyle/>
          <a:p>
            <a:endParaRPr/>
          </a:p>
        </p:txBody>
      </p:sp>
      <p:sp>
        <p:nvSpPr>
          <p:cNvPr id="12" name="object 12"/>
          <p:cNvSpPr/>
          <p:nvPr/>
        </p:nvSpPr>
        <p:spPr>
          <a:xfrm>
            <a:off x="6858000" y="786383"/>
            <a:ext cx="2285999" cy="928115"/>
          </a:xfrm>
          <a:prstGeom prst="rect">
            <a:avLst/>
          </a:prstGeom>
          <a:blipFill>
            <a:blip r:embed="rId6" cstate="print"/>
            <a:stretch>
              <a:fillRect/>
            </a:stretch>
          </a:blipFill>
        </p:spPr>
        <p:txBody>
          <a:bodyPr wrap="square" lIns="0" tIns="0" rIns="0" bIns="0" rtlCol="0"/>
          <a:lstStyle/>
          <a:p>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p:txBody>
          <a:bodyPr>
            <a:normAutofit fontScale="90000"/>
          </a:bodyPr>
          <a:lstStyle/>
          <a:p>
            <a:r>
              <a:rPr lang="en-US"/>
              <a:t>Drivers of International </a:t>
            </a:r>
            <a:br>
              <a:rPr lang="en-US"/>
            </a:br>
            <a:r>
              <a:rPr lang="en-US"/>
              <a:t>Expansion</a:t>
            </a:r>
            <a:r>
              <a:rPr lang="en-US">
                <a:cs typeface="Times New Roman" pitchFamily="18" charset="0"/>
              </a:rPr>
              <a:t>, continued</a:t>
            </a:r>
            <a:r>
              <a:rPr lang="en-US"/>
              <a:t> </a:t>
            </a:r>
          </a:p>
        </p:txBody>
      </p:sp>
      <p:graphicFrame>
        <p:nvGraphicFramePr>
          <p:cNvPr id="88064" name="Object 1024">
            <a:hlinkClick r:id="" action="ppaction://ole?verb=0"/>
          </p:cNvPr>
          <p:cNvGraphicFramePr>
            <a:graphicFrameLocks/>
          </p:cNvGraphicFramePr>
          <p:nvPr>
            <p:ph type="clipArt" sz="half" idx="1"/>
          </p:nvPr>
        </p:nvGraphicFramePr>
        <p:xfrm>
          <a:off x="1066800" y="2232025"/>
          <a:ext cx="3848100" cy="2470150"/>
        </p:xfrm>
        <a:graphic>
          <a:graphicData uri="http://schemas.openxmlformats.org/presentationml/2006/ole">
            <p:oleObj spid="_x0000_s1026" name="Clip" r:id="rId3" imgW="5043240" imgH="3236760" progId="">
              <p:embed/>
            </p:oleObj>
          </a:graphicData>
        </a:graphic>
      </p:graphicFrame>
      <p:sp>
        <p:nvSpPr>
          <p:cNvPr id="55300" name="Rectangle 4"/>
          <p:cNvSpPr>
            <a:spLocks noGrp="1" noChangeArrowheads="1"/>
          </p:cNvSpPr>
          <p:nvPr>
            <p:ph type="body" sz="half" idx="2"/>
          </p:nvPr>
        </p:nvSpPr>
        <p:spPr>
          <a:xfrm>
            <a:off x="5410200" y="1676400"/>
            <a:ext cx="3848100" cy="3581400"/>
          </a:xfrm>
        </p:spPr>
        <p:txBody>
          <a:bodyPr>
            <a:normAutofit/>
          </a:bodyPr>
          <a:lstStyle/>
          <a:p>
            <a:pPr>
              <a:buFontTx/>
              <a:buNone/>
            </a:pPr>
            <a:r>
              <a:rPr lang="en-US" b="1">
                <a:solidFill>
                  <a:srgbClr val="5F00BE"/>
                </a:solidFill>
              </a:rPr>
              <a:t>COMPETITION</a:t>
            </a:r>
          </a:p>
          <a:p>
            <a:r>
              <a:rPr lang="en-US"/>
              <a:t>McCann Erickson, the advertising agency, follows longtime client, Coke, to all countries where company is present</a:t>
            </a:r>
          </a:p>
          <a:p>
            <a:endParaRPr lang="en-US"/>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5300">
                                            <p:txEl>
                                              <p:pRg st="0" end="0"/>
                                            </p:txEl>
                                          </p:spTgt>
                                        </p:tgtEl>
                                        <p:attrNameLst>
                                          <p:attrName>style.visibility</p:attrName>
                                        </p:attrNameLst>
                                      </p:cBhvr>
                                      <p:to>
                                        <p:strVal val="visible"/>
                                      </p:to>
                                    </p:set>
                                    <p:anim calcmode="lin" valueType="num">
                                      <p:cBhvr additive="base">
                                        <p:cTn id="7" dur="500" fill="hold"/>
                                        <p:tgtEl>
                                          <p:spTgt spid="55300">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55300">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55300">
                                            <p:txEl>
                                              <p:pRg st="1" end="1"/>
                                            </p:txEl>
                                          </p:spTgt>
                                        </p:tgtEl>
                                        <p:attrNameLst>
                                          <p:attrName>style.visibility</p:attrName>
                                        </p:attrNameLst>
                                      </p:cBhvr>
                                      <p:to>
                                        <p:strVal val="visible"/>
                                      </p:to>
                                    </p:set>
                                    <p:anim calcmode="lin" valueType="num">
                                      <p:cBhvr additive="base">
                                        <p:cTn id="13" dur="500" fill="hold"/>
                                        <p:tgtEl>
                                          <p:spTgt spid="55300">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55300">
                                            <p:txEl>
                                              <p:pRg st="1" end="1"/>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300" grpId="0" build="p" bldLvl="2" autoUpdateAnimBg="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28" y="0"/>
            <a:ext cx="914559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219200" y="2449067"/>
            <a:ext cx="2467355" cy="1848611"/>
          </a:xfrm>
          <a:prstGeom prst="rect">
            <a:avLst/>
          </a:prstGeom>
          <a:blipFill>
            <a:blip r:embed="rId3" cstate="print"/>
            <a:stretch>
              <a:fillRect/>
            </a:stretch>
          </a:blipFill>
        </p:spPr>
        <p:txBody>
          <a:bodyPr wrap="square" lIns="0" tIns="0" rIns="0" bIns="0" rtlCol="0"/>
          <a:lstStyle/>
          <a:p>
            <a:endParaRPr/>
          </a:p>
        </p:txBody>
      </p:sp>
      <p:sp>
        <p:nvSpPr>
          <p:cNvPr id="4" name="object 4"/>
          <p:cNvSpPr txBox="1">
            <a:spLocks noGrp="1"/>
          </p:cNvSpPr>
          <p:nvPr>
            <p:ph type="title"/>
          </p:nvPr>
        </p:nvSpPr>
        <p:spPr>
          <a:xfrm>
            <a:off x="4041775" y="2817114"/>
            <a:ext cx="2982595" cy="1031240"/>
          </a:xfrm>
          <a:prstGeom prst="rect">
            <a:avLst/>
          </a:prstGeom>
        </p:spPr>
        <p:txBody>
          <a:bodyPr vert="horz" wrap="square" lIns="0" tIns="12700" rIns="0" bIns="0" rtlCol="0">
            <a:spAutoFit/>
          </a:bodyPr>
          <a:lstStyle/>
          <a:p>
            <a:pPr marL="12700">
              <a:lnSpc>
                <a:spcPct val="100000"/>
              </a:lnSpc>
              <a:spcBef>
                <a:spcPts val="100"/>
              </a:spcBef>
            </a:pPr>
            <a:r>
              <a:rPr sz="6600" spc="-5" dirty="0">
                <a:latin typeface="Calibri"/>
                <a:cs typeface="Calibri"/>
              </a:rPr>
              <a:t>CENTRIC</a:t>
            </a:r>
            <a:endParaRPr sz="6600">
              <a:latin typeface="Calibri"/>
              <a:cs typeface="Calibri"/>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2627784" y="739520"/>
            <a:ext cx="4192270" cy="756920"/>
          </a:xfrm>
          <a:prstGeom prst="rect">
            <a:avLst/>
          </a:prstGeom>
        </p:spPr>
        <p:txBody>
          <a:bodyPr vert="horz" wrap="square" lIns="0" tIns="12700" rIns="0" bIns="0" rtlCol="0">
            <a:spAutoFit/>
          </a:bodyPr>
          <a:lstStyle/>
          <a:p>
            <a:pPr marL="12700">
              <a:lnSpc>
                <a:spcPct val="100000"/>
              </a:lnSpc>
              <a:spcBef>
                <a:spcPts val="100"/>
              </a:spcBef>
            </a:pPr>
            <a:r>
              <a:rPr sz="4800" spc="-5" dirty="0"/>
              <a:t>GEOCENTRIC</a:t>
            </a:r>
            <a:endParaRPr sz="4800" dirty="0"/>
          </a:p>
        </p:txBody>
      </p:sp>
      <p:sp>
        <p:nvSpPr>
          <p:cNvPr id="4" name="object 4"/>
          <p:cNvSpPr txBox="1"/>
          <p:nvPr/>
        </p:nvSpPr>
        <p:spPr>
          <a:xfrm>
            <a:off x="288442" y="2220595"/>
            <a:ext cx="8172450" cy="3015615"/>
          </a:xfrm>
          <a:prstGeom prst="rect">
            <a:avLst/>
          </a:prstGeom>
        </p:spPr>
        <p:txBody>
          <a:bodyPr vert="horz" wrap="square" lIns="0" tIns="12065" rIns="0" bIns="0" rtlCol="0">
            <a:spAutoFit/>
          </a:bodyPr>
          <a:lstStyle/>
          <a:p>
            <a:pPr marL="12700" marR="5080">
              <a:lnSpc>
                <a:spcPct val="100000"/>
              </a:lnSpc>
              <a:spcBef>
                <a:spcPts val="95"/>
              </a:spcBef>
              <a:tabLst>
                <a:tab pos="2550160" algn="l"/>
                <a:tab pos="7206615" algn="l"/>
              </a:tabLst>
            </a:pPr>
            <a:r>
              <a:rPr sz="2800" spc="-10" dirty="0">
                <a:latin typeface="Constantia"/>
                <a:cs typeface="Constantia"/>
              </a:rPr>
              <a:t>The </a:t>
            </a:r>
            <a:r>
              <a:rPr sz="2800" spc="-20" dirty="0">
                <a:latin typeface="Constantia"/>
                <a:cs typeface="Constantia"/>
              </a:rPr>
              <a:t>geocentric </a:t>
            </a:r>
            <a:r>
              <a:rPr sz="2800" spc="-5" dirty="0">
                <a:latin typeface="Constantia"/>
                <a:cs typeface="Constantia"/>
              </a:rPr>
              <a:t>orientation </a:t>
            </a:r>
            <a:r>
              <a:rPr sz="2800" spc="-15" dirty="0">
                <a:latin typeface="Constantia"/>
                <a:cs typeface="Constantia"/>
              </a:rPr>
              <a:t>represents </a:t>
            </a:r>
            <a:r>
              <a:rPr sz="2800" spc="-5" dirty="0">
                <a:latin typeface="Constantia"/>
                <a:cs typeface="Constantia"/>
              </a:rPr>
              <a:t>a synthesis of  </a:t>
            </a:r>
            <a:r>
              <a:rPr sz="2800" spc="-15" dirty="0">
                <a:latin typeface="Constantia"/>
                <a:cs typeface="Constantia"/>
              </a:rPr>
              <a:t>ethnocentrism </a:t>
            </a:r>
            <a:r>
              <a:rPr sz="2800" spc="-5" dirty="0">
                <a:latin typeface="Constantia"/>
                <a:cs typeface="Constantia"/>
              </a:rPr>
              <a:t>and </a:t>
            </a:r>
            <a:r>
              <a:rPr sz="2800" spc="-20" dirty="0">
                <a:latin typeface="Constantia"/>
                <a:cs typeface="Constantia"/>
              </a:rPr>
              <a:t>polycentricism </a:t>
            </a:r>
            <a:r>
              <a:rPr sz="2800" spc="-15" dirty="0">
                <a:latin typeface="Constantia"/>
                <a:cs typeface="Constantia"/>
              </a:rPr>
              <a:t>into </a:t>
            </a:r>
            <a:r>
              <a:rPr sz="2800" spc="-5" dirty="0">
                <a:latin typeface="Constantia"/>
                <a:cs typeface="Constantia"/>
              </a:rPr>
              <a:t>a </a:t>
            </a:r>
            <a:r>
              <a:rPr sz="2800" spc="-15" dirty="0">
                <a:latin typeface="Constantia"/>
                <a:cs typeface="Constantia"/>
              </a:rPr>
              <a:t>‘world </a:t>
            </a:r>
            <a:r>
              <a:rPr sz="2800" spc="0" dirty="0">
                <a:latin typeface="Constantia"/>
                <a:cs typeface="Constantia"/>
              </a:rPr>
              <a:t>view’  </a:t>
            </a:r>
            <a:r>
              <a:rPr sz="2800" spc="-10" dirty="0">
                <a:latin typeface="Constantia"/>
                <a:cs typeface="Constantia"/>
              </a:rPr>
              <a:t>that </a:t>
            </a:r>
            <a:r>
              <a:rPr sz="2800" spc="-5" dirty="0">
                <a:latin typeface="Constantia"/>
                <a:cs typeface="Constantia"/>
              </a:rPr>
              <a:t>sees similarities and </a:t>
            </a:r>
            <a:r>
              <a:rPr sz="2800" spc="-20" dirty="0">
                <a:latin typeface="Constantia"/>
                <a:cs typeface="Constantia"/>
              </a:rPr>
              <a:t>differences </a:t>
            </a:r>
            <a:r>
              <a:rPr sz="2800" spc="-5" dirty="0">
                <a:latin typeface="Constantia"/>
                <a:cs typeface="Constantia"/>
              </a:rPr>
              <a:t>in </a:t>
            </a:r>
            <a:r>
              <a:rPr sz="2800" spc="-20" dirty="0">
                <a:latin typeface="Constantia"/>
                <a:cs typeface="Constantia"/>
              </a:rPr>
              <a:t>markets </a:t>
            </a:r>
            <a:r>
              <a:rPr sz="2800" spc="-5" dirty="0">
                <a:latin typeface="Constantia"/>
                <a:cs typeface="Constantia"/>
              </a:rPr>
              <a:t>and  </a:t>
            </a:r>
            <a:r>
              <a:rPr sz="2800" spc="-15" dirty="0">
                <a:latin typeface="Constantia"/>
                <a:cs typeface="Constantia"/>
              </a:rPr>
              <a:t>countries, </a:t>
            </a:r>
            <a:r>
              <a:rPr sz="2800" spc="-5" dirty="0">
                <a:latin typeface="Constantia"/>
                <a:cs typeface="Constantia"/>
              </a:rPr>
              <a:t>and seeks </a:t>
            </a:r>
            <a:r>
              <a:rPr sz="2800" spc="-25" dirty="0">
                <a:latin typeface="Constantia"/>
                <a:cs typeface="Constantia"/>
              </a:rPr>
              <a:t>to </a:t>
            </a:r>
            <a:r>
              <a:rPr sz="2800" spc="-20" dirty="0">
                <a:latin typeface="Constantia"/>
                <a:cs typeface="Constantia"/>
              </a:rPr>
              <a:t>create </a:t>
            </a:r>
            <a:r>
              <a:rPr sz="2800" spc="-5" dirty="0">
                <a:latin typeface="Constantia"/>
                <a:cs typeface="Constantia"/>
              </a:rPr>
              <a:t>a</a:t>
            </a:r>
            <a:r>
              <a:rPr sz="2800" spc="-470" dirty="0">
                <a:latin typeface="Constantia"/>
                <a:cs typeface="Constantia"/>
              </a:rPr>
              <a:t> </a:t>
            </a:r>
            <a:r>
              <a:rPr sz="2800" spc="-10" dirty="0">
                <a:latin typeface="Constantia"/>
                <a:cs typeface="Constantia"/>
              </a:rPr>
              <a:t>global</a:t>
            </a:r>
            <a:r>
              <a:rPr sz="2800" spc="-25" dirty="0">
                <a:latin typeface="Constantia"/>
                <a:cs typeface="Constantia"/>
              </a:rPr>
              <a:t> </a:t>
            </a:r>
            <a:r>
              <a:rPr sz="2800" spc="-10" dirty="0">
                <a:latin typeface="Constantia"/>
                <a:cs typeface="Constantia"/>
              </a:rPr>
              <a:t>strategy	that</a:t>
            </a:r>
            <a:r>
              <a:rPr sz="2800" spc="-140" dirty="0">
                <a:latin typeface="Constantia"/>
                <a:cs typeface="Constantia"/>
              </a:rPr>
              <a:t> </a:t>
            </a:r>
            <a:r>
              <a:rPr sz="2800" spc="-10" dirty="0">
                <a:latin typeface="Constantia"/>
                <a:cs typeface="Constantia"/>
              </a:rPr>
              <a:t>is  fully</a:t>
            </a:r>
            <a:r>
              <a:rPr sz="2800" spc="-90" dirty="0">
                <a:latin typeface="Constantia"/>
                <a:cs typeface="Constantia"/>
              </a:rPr>
              <a:t> </a:t>
            </a:r>
            <a:r>
              <a:rPr sz="2800" spc="-20" dirty="0">
                <a:latin typeface="Constantia"/>
                <a:cs typeface="Constantia"/>
              </a:rPr>
              <a:t>responsive	</a:t>
            </a:r>
            <a:r>
              <a:rPr sz="2800" spc="-25" dirty="0">
                <a:latin typeface="Constantia"/>
                <a:cs typeface="Constantia"/>
              </a:rPr>
              <a:t>to </a:t>
            </a:r>
            <a:r>
              <a:rPr sz="2800" spc="-5" dirty="0">
                <a:latin typeface="Constantia"/>
                <a:cs typeface="Constantia"/>
              </a:rPr>
              <a:t>local </a:t>
            </a:r>
            <a:r>
              <a:rPr sz="2800" spc="-10" dirty="0">
                <a:latin typeface="Constantia"/>
                <a:cs typeface="Constantia"/>
              </a:rPr>
              <a:t>needs </a:t>
            </a:r>
            <a:r>
              <a:rPr sz="2800" spc="-5" dirty="0">
                <a:latin typeface="Constantia"/>
                <a:cs typeface="Constantia"/>
              </a:rPr>
              <a:t>and</a:t>
            </a:r>
            <a:r>
              <a:rPr sz="2800" spc="-245" dirty="0">
                <a:latin typeface="Constantia"/>
                <a:cs typeface="Constantia"/>
              </a:rPr>
              <a:t> </a:t>
            </a:r>
            <a:r>
              <a:rPr sz="2800" spc="-15" dirty="0">
                <a:latin typeface="Constantia"/>
                <a:cs typeface="Constantia"/>
              </a:rPr>
              <a:t>wants.</a:t>
            </a:r>
            <a:endParaRPr sz="2800" dirty="0">
              <a:latin typeface="Constantia"/>
              <a:cs typeface="Constantia"/>
            </a:endParaRPr>
          </a:p>
          <a:p>
            <a:pPr>
              <a:lnSpc>
                <a:spcPct val="100000"/>
              </a:lnSpc>
              <a:spcBef>
                <a:spcPts val="45"/>
              </a:spcBef>
            </a:pPr>
            <a:endParaRPr sz="2900" dirty="0">
              <a:latin typeface="Times New Roman"/>
              <a:cs typeface="Times New Roman"/>
            </a:endParaRPr>
          </a:p>
          <a:p>
            <a:pPr marL="12700">
              <a:lnSpc>
                <a:spcPct val="100000"/>
              </a:lnSpc>
            </a:pPr>
            <a:r>
              <a:rPr sz="2800" spc="-45" dirty="0">
                <a:latin typeface="Constantia"/>
                <a:cs typeface="Constantia"/>
              </a:rPr>
              <a:t>It </a:t>
            </a:r>
            <a:r>
              <a:rPr sz="2800" spc="-20" dirty="0">
                <a:latin typeface="Constantia"/>
                <a:cs typeface="Constantia"/>
              </a:rPr>
              <a:t>displays </a:t>
            </a:r>
            <a:r>
              <a:rPr sz="2800" spc="-5" dirty="0">
                <a:latin typeface="Constantia"/>
                <a:cs typeface="Constantia"/>
              </a:rPr>
              <a:t>the </a:t>
            </a:r>
            <a:r>
              <a:rPr sz="2800" spc="-10" dirty="0">
                <a:latin typeface="Constantia"/>
                <a:cs typeface="Constantia"/>
              </a:rPr>
              <a:t>“think global, </a:t>
            </a:r>
            <a:r>
              <a:rPr sz="2800" spc="-5" dirty="0">
                <a:latin typeface="Constantia"/>
                <a:cs typeface="Constantia"/>
              </a:rPr>
              <a:t>act local”</a:t>
            </a:r>
            <a:r>
              <a:rPr sz="2800" spc="-380" dirty="0">
                <a:latin typeface="Constantia"/>
                <a:cs typeface="Constantia"/>
              </a:rPr>
              <a:t> </a:t>
            </a:r>
            <a:r>
              <a:rPr sz="2800" spc="-35" dirty="0">
                <a:latin typeface="Constantia"/>
                <a:cs typeface="Constantia"/>
              </a:rPr>
              <a:t>ideology.</a:t>
            </a:r>
            <a:endParaRPr sz="2800" dirty="0">
              <a:latin typeface="Constantia"/>
              <a:cs typeface="Constantia"/>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1105306" y="874522"/>
            <a:ext cx="7157720" cy="696595"/>
          </a:xfrm>
          <a:prstGeom prst="rect">
            <a:avLst/>
          </a:prstGeom>
        </p:spPr>
        <p:txBody>
          <a:bodyPr vert="horz" wrap="square" lIns="0" tIns="12700" rIns="0" bIns="0" rtlCol="0">
            <a:spAutoFit/>
          </a:bodyPr>
          <a:lstStyle/>
          <a:p>
            <a:pPr marL="12700">
              <a:lnSpc>
                <a:spcPct val="100000"/>
              </a:lnSpc>
              <a:spcBef>
                <a:spcPts val="100"/>
              </a:spcBef>
            </a:pPr>
            <a:r>
              <a:rPr sz="4400" dirty="0"/>
              <a:t>Standardization or</a:t>
            </a:r>
            <a:r>
              <a:rPr sz="4400" spc="-420" dirty="0"/>
              <a:t> </a:t>
            </a:r>
            <a:r>
              <a:rPr sz="4400" dirty="0"/>
              <a:t>Adaption?</a:t>
            </a:r>
          </a:p>
        </p:txBody>
      </p:sp>
      <p:sp>
        <p:nvSpPr>
          <p:cNvPr id="4" name="object 4"/>
          <p:cNvSpPr txBox="1">
            <a:spLocks noGrp="1"/>
          </p:cNvSpPr>
          <p:nvPr>
            <p:ph idx="1"/>
          </p:nvPr>
        </p:nvSpPr>
        <p:spPr>
          <a:prstGeom prst="rect">
            <a:avLst/>
          </a:prstGeom>
        </p:spPr>
        <p:txBody>
          <a:bodyPr vert="horz" wrap="square" lIns="0" tIns="12700" rIns="0" bIns="0" rtlCol="0">
            <a:spAutoFit/>
          </a:bodyPr>
          <a:lstStyle/>
          <a:p>
            <a:pPr marL="212725">
              <a:lnSpc>
                <a:spcPct val="100000"/>
              </a:lnSpc>
              <a:spcBef>
                <a:spcPts val="100"/>
              </a:spcBef>
            </a:pPr>
            <a:r>
              <a:rPr spc="-5" dirty="0"/>
              <a:t>Standardization</a:t>
            </a:r>
          </a:p>
          <a:p>
            <a:pPr marL="555625" marR="6985" indent="-342900">
              <a:lnSpc>
                <a:spcPct val="100000"/>
              </a:lnSpc>
              <a:buFont typeface="Arial"/>
              <a:buChar char="•"/>
              <a:tabLst>
                <a:tab pos="554990" algn="l"/>
                <a:tab pos="555625" algn="l"/>
              </a:tabLst>
            </a:pPr>
            <a:r>
              <a:rPr b="0" i="1" spc="-5" dirty="0">
                <a:latin typeface="Times New Roman"/>
                <a:cs typeface="Times New Roman"/>
              </a:rPr>
              <a:t>Assumes </a:t>
            </a:r>
            <a:r>
              <a:rPr b="0" i="1" dirty="0">
                <a:latin typeface="Times New Roman"/>
                <a:cs typeface="Times New Roman"/>
              </a:rPr>
              <a:t>homogenous </a:t>
            </a:r>
            <a:r>
              <a:rPr b="0" i="1" spc="-5" dirty="0">
                <a:latin typeface="Times New Roman"/>
                <a:cs typeface="Times New Roman"/>
              </a:rPr>
              <a:t>markets </a:t>
            </a:r>
            <a:r>
              <a:rPr b="0" i="1" dirty="0">
                <a:latin typeface="Times New Roman"/>
                <a:cs typeface="Times New Roman"/>
              </a:rPr>
              <a:t>and in </a:t>
            </a:r>
            <a:r>
              <a:rPr b="0" i="1" spc="-15" dirty="0">
                <a:latin typeface="Times New Roman"/>
                <a:cs typeface="Times New Roman"/>
              </a:rPr>
              <a:t>response </a:t>
            </a:r>
            <a:r>
              <a:rPr b="0" i="1" spc="-5" dirty="0">
                <a:latin typeface="Times New Roman"/>
                <a:cs typeface="Times New Roman"/>
              </a:rPr>
              <a:t>offers </a:t>
            </a:r>
            <a:r>
              <a:rPr b="0" i="1" spc="-10" dirty="0">
                <a:latin typeface="Times New Roman"/>
                <a:cs typeface="Times New Roman"/>
              </a:rPr>
              <a:t>standardized  </a:t>
            </a:r>
            <a:r>
              <a:rPr b="0" i="1" spc="-15" dirty="0">
                <a:latin typeface="Times New Roman"/>
                <a:cs typeface="Times New Roman"/>
              </a:rPr>
              <a:t>products </a:t>
            </a:r>
            <a:r>
              <a:rPr b="0" i="1" spc="-5" dirty="0">
                <a:latin typeface="Times New Roman"/>
                <a:cs typeface="Times New Roman"/>
              </a:rPr>
              <a:t>and services </a:t>
            </a:r>
            <a:r>
              <a:rPr b="0" i="1" dirty="0">
                <a:latin typeface="Times New Roman"/>
                <a:cs typeface="Times New Roman"/>
              </a:rPr>
              <a:t>using a </a:t>
            </a:r>
            <a:r>
              <a:rPr b="0" i="1" spc="-10" dirty="0">
                <a:latin typeface="Times New Roman"/>
                <a:cs typeface="Times New Roman"/>
              </a:rPr>
              <a:t>standardized </a:t>
            </a:r>
            <a:r>
              <a:rPr b="0" i="1" spc="-5" dirty="0">
                <a:latin typeface="Times New Roman"/>
                <a:cs typeface="Times New Roman"/>
              </a:rPr>
              <a:t>marketing</a:t>
            </a:r>
            <a:r>
              <a:rPr b="0" i="1" spc="0" dirty="0">
                <a:latin typeface="Times New Roman"/>
                <a:cs typeface="Times New Roman"/>
              </a:rPr>
              <a:t> </a:t>
            </a:r>
            <a:r>
              <a:rPr b="0" i="1" spc="-5" dirty="0">
                <a:latin typeface="Times New Roman"/>
                <a:cs typeface="Times New Roman"/>
              </a:rPr>
              <a:t>mix</a:t>
            </a:r>
          </a:p>
          <a:p>
            <a:pPr marL="200025">
              <a:lnSpc>
                <a:spcPct val="100000"/>
              </a:lnSpc>
              <a:spcBef>
                <a:spcPts val="10"/>
              </a:spcBef>
              <a:buFont typeface="Arial"/>
              <a:buChar char="•"/>
            </a:pPr>
            <a:endParaRPr sz="3100" dirty="0">
              <a:latin typeface="Times New Roman"/>
              <a:cs typeface="Times New Roman"/>
            </a:endParaRPr>
          </a:p>
          <a:p>
            <a:pPr marL="212725">
              <a:lnSpc>
                <a:spcPct val="100000"/>
              </a:lnSpc>
            </a:pPr>
            <a:r>
              <a:rPr spc="-5" dirty="0"/>
              <a:t>Adaption</a:t>
            </a:r>
          </a:p>
          <a:p>
            <a:pPr marL="555625" marR="5080" indent="-342900">
              <a:lnSpc>
                <a:spcPct val="100000"/>
              </a:lnSpc>
              <a:buFont typeface="Arial"/>
              <a:buChar char="•"/>
              <a:tabLst>
                <a:tab pos="554990" algn="l"/>
                <a:tab pos="555625" algn="l"/>
              </a:tabLst>
            </a:pPr>
            <a:r>
              <a:rPr b="0" i="1" spc="-45" dirty="0">
                <a:latin typeface="Times New Roman"/>
                <a:cs typeface="Times New Roman"/>
              </a:rPr>
              <a:t>Takes </a:t>
            </a:r>
            <a:r>
              <a:rPr b="0" i="1" spc="-5" dirty="0">
                <a:latin typeface="Times New Roman"/>
                <a:cs typeface="Times New Roman"/>
              </a:rPr>
              <a:t>into account the </a:t>
            </a:r>
            <a:r>
              <a:rPr b="0" i="1" spc="-15" dirty="0">
                <a:latin typeface="Times New Roman"/>
                <a:cs typeface="Times New Roman"/>
              </a:rPr>
              <a:t>inherent </a:t>
            </a:r>
            <a:r>
              <a:rPr b="0" i="1" spc="-5" dirty="0">
                <a:latin typeface="Times New Roman"/>
                <a:cs typeface="Times New Roman"/>
              </a:rPr>
              <a:t>diversity </a:t>
            </a:r>
            <a:r>
              <a:rPr b="0" i="1" dirty="0">
                <a:latin typeface="Times New Roman"/>
                <a:cs typeface="Times New Roman"/>
              </a:rPr>
              <a:t>in the global </a:t>
            </a:r>
            <a:r>
              <a:rPr b="0" i="1" spc="-5" dirty="0">
                <a:latin typeface="Times New Roman"/>
                <a:cs typeface="Times New Roman"/>
              </a:rPr>
              <a:t>marketplace  </a:t>
            </a:r>
            <a:r>
              <a:rPr b="0" i="1" dirty="0">
                <a:latin typeface="Times New Roman"/>
                <a:cs typeface="Times New Roman"/>
              </a:rPr>
              <a:t>and adapts the </a:t>
            </a:r>
            <a:r>
              <a:rPr b="0" i="1" spc="-5" dirty="0">
                <a:latin typeface="Times New Roman"/>
                <a:cs typeface="Times New Roman"/>
              </a:rPr>
              <a:t>marketing mix to fit the local </a:t>
            </a:r>
            <a:r>
              <a:rPr b="0" i="1" spc="-15" dirty="0">
                <a:latin typeface="Times New Roman"/>
                <a:cs typeface="Times New Roman"/>
              </a:rPr>
              <a:t>culture, preferences,  </a:t>
            </a:r>
            <a:r>
              <a:rPr b="0" i="1" spc="-5" dirty="0">
                <a:latin typeface="Times New Roman"/>
                <a:cs typeface="Times New Roman"/>
              </a:rPr>
              <a:t>laws and rules, </a:t>
            </a:r>
            <a:r>
              <a:rPr b="0" i="1" spc="-10" dirty="0">
                <a:latin typeface="Times New Roman"/>
                <a:cs typeface="Times New Roman"/>
              </a:rPr>
              <a:t>infrastructure </a:t>
            </a:r>
            <a:r>
              <a:rPr b="0" i="1" dirty="0">
                <a:latin typeface="Times New Roman"/>
                <a:cs typeface="Times New Roman"/>
              </a:rPr>
              <a:t>and</a:t>
            </a:r>
            <a:r>
              <a:rPr b="0" i="1" spc="-20" dirty="0">
                <a:latin typeface="Times New Roman"/>
                <a:cs typeface="Times New Roman"/>
              </a:rPr>
              <a:t> </a:t>
            </a:r>
            <a:r>
              <a:rPr b="0" i="1" dirty="0">
                <a:latin typeface="Times New Roman"/>
                <a:cs typeface="Times New Roman"/>
              </a:rPr>
              <a:t>competition</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298194" y="2155063"/>
            <a:ext cx="5772150" cy="3012440"/>
          </a:xfrm>
          <a:prstGeom prst="rect">
            <a:avLst/>
          </a:prstGeom>
        </p:spPr>
        <p:txBody>
          <a:bodyPr vert="horz" wrap="square" lIns="0" tIns="12065" rIns="0" bIns="0" rtlCol="0">
            <a:spAutoFit/>
          </a:bodyPr>
          <a:lstStyle/>
          <a:p>
            <a:pPr marL="12700" marR="5080">
              <a:lnSpc>
                <a:spcPct val="100000"/>
              </a:lnSpc>
              <a:spcBef>
                <a:spcPts val="95"/>
              </a:spcBef>
            </a:pPr>
            <a:r>
              <a:rPr sz="2800" spc="-5" dirty="0">
                <a:latin typeface="Times New Roman"/>
                <a:cs typeface="Times New Roman"/>
              </a:rPr>
              <a:t>Companies that operate in foreign  markets should have eclectic abilities to  seek integration, sensitivity </a:t>
            </a:r>
            <a:r>
              <a:rPr sz="2800" spc="-10" dirty="0">
                <a:latin typeface="Times New Roman"/>
                <a:cs typeface="Times New Roman"/>
              </a:rPr>
              <a:t>and </a:t>
            </a:r>
            <a:r>
              <a:rPr sz="2800" spc="-5" dirty="0">
                <a:latin typeface="Times New Roman"/>
                <a:cs typeface="Times New Roman"/>
              </a:rPr>
              <a:t>learning  on the global scale </a:t>
            </a:r>
            <a:r>
              <a:rPr sz="2800" spc="-10" dirty="0">
                <a:latin typeface="Times New Roman"/>
                <a:cs typeface="Times New Roman"/>
              </a:rPr>
              <a:t>at </a:t>
            </a:r>
            <a:r>
              <a:rPr sz="2800" spc="-5" dirty="0">
                <a:latin typeface="Times New Roman"/>
                <a:cs typeface="Times New Roman"/>
              </a:rPr>
              <a:t>the </a:t>
            </a:r>
            <a:r>
              <a:rPr sz="2800" spc="-10" dirty="0">
                <a:latin typeface="Times New Roman"/>
                <a:cs typeface="Times New Roman"/>
              </a:rPr>
              <a:t>same </a:t>
            </a:r>
            <a:r>
              <a:rPr sz="2800" spc="-5" dirty="0">
                <a:latin typeface="Times New Roman"/>
                <a:cs typeface="Times New Roman"/>
              </a:rPr>
              <a:t>time, and  </a:t>
            </a:r>
            <a:r>
              <a:rPr sz="2800" b="1" spc="-5" dirty="0">
                <a:latin typeface="Times New Roman"/>
                <a:cs typeface="Times New Roman"/>
              </a:rPr>
              <a:t>standardization </a:t>
            </a:r>
            <a:r>
              <a:rPr sz="2800" spc="-5" dirty="0">
                <a:latin typeface="Times New Roman"/>
                <a:cs typeface="Times New Roman"/>
              </a:rPr>
              <a:t>and </a:t>
            </a:r>
            <a:r>
              <a:rPr sz="2800" b="1" spc="-5" dirty="0">
                <a:latin typeface="Times New Roman"/>
                <a:cs typeface="Times New Roman"/>
              </a:rPr>
              <a:t>adaption </a:t>
            </a:r>
            <a:r>
              <a:rPr sz="2800" i="1" spc="-5" dirty="0">
                <a:latin typeface="Times New Roman"/>
                <a:cs typeface="Times New Roman"/>
              </a:rPr>
              <a:t>should  not be evaluated as </a:t>
            </a:r>
            <a:r>
              <a:rPr sz="2800" i="1" spc="-15" dirty="0">
                <a:latin typeface="Times New Roman"/>
                <a:cs typeface="Times New Roman"/>
              </a:rPr>
              <a:t>approaches </a:t>
            </a:r>
            <a:r>
              <a:rPr sz="2800" i="1" spc="-5" dirty="0">
                <a:latin typeface="Times New Roman"/>
                <a:cs typeface="Times New Roman"/>
              </a:rPr>
              <a:t>that  cannot be</a:t>
            </a:r>
            <a:r>
              <a:rPr sz="2800" i="1" spc="-10" dirty="0">
                <a:latin typeface="Times New Roman"/>
                <a:cs typeface="Times New Roman"/>
              </a:rPr>
              <a:t> </a:t>
            </a:r>
            <a:r>
              <a:rPr sz="2800" i="1" spc="-15" dirty="0">
                <a:latin typeface="Times New Roman"/>
                <a:cs typeface="Times New Roman"/>
              </a:rPr>
              <a:t>coordinated.</a:t>
            </a:r>
            <a:endParaRPr sz="2800">
              <a:latin typeface="Times New Roman"/>
              <a:cs typeface="Times New Roman"/>
            </a:endParaRPr>
          </a:p>
        </p:txBody>
      </p:sp>
      <p:sp>
        <p:nvSpPr>
          <p:cNvPr id="3" name="object 3"/>
          <p:cNvSpPr txBox="1">
            <a:spLocks noGrp="1"/>
          </p:cNvSpPr>
          <p:nvPr>
            <p:ph type="title"/>
          </p:nvPr>
        </p:nvSpPr>
        <p:spPr>
          <a:xfrm>
            <a:off x="3179191" y="1007440"/>
            <a:ext cx="2575560" cy="697230"/>
          </a:xfrm>
          <a:prstGeom prst="rect">
            <a:avLst/>
          </a:prstGeom>
        </p:spPr>
        <p:txBody>
          <a:bodyPr vert="horz" wrap="square" lIns="0" tIns="13335" rIns="0" bIns="0" rtlCol="0">
            <a:spAutoFit/>
          </a:bodyPr>
          <a:lstStyle/>
          <a:p>
            <a:pPr marL="12700">
              <a:lnSpc>
                <a:spcPct val="100000"/>
              </a:lnSpc>
              <a:spcBef>
                <a:spcPts val="105"/>
              </a:spcBef>
            </a:pPr>
            <a:r>
              <a:rPr sz="4400" dirty="0"/>
              <a:t>REALITY</a:t>
            </a:r>
            <a:endParaRPr sz="4400"/>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4540" y="1161033"/>
            <a:ext cx="3454400" cy="1123315"/>
          </a:xfrm>
          <a:prstGeom prst="rect">
            <a:avLst/>
          </a:prstGeom>
        </p:spPr>
        <p:txBody>
          <a:bodyPr vert="horz" wrap="square" lIns="0" tIns="12700" rIns="0" bIns="0" rtlCol="0">
            <a:spAutoFit/>
          </a:bodyPr>
          <a:lstStyle/>
          <a:p>
            <a:pPr marL="12700" marR="5080">
              <a:lnSpc>
                <a:spcPct val="100000"/>
              </a:lnSpc>
              <a:spcBef>
                <a:spcPts val="100"/>
              </a:spcBef>
            </a:pPr>
            <a:r>
              <a:rPr sz="1800" b="0" spc="-30" dirty="0">
                <a:latin typeface="Constantia"/>
                <a:cs typeface="Constantia"/>
              </a:rPr>
              <a:t>Workers</a:t>
            </a:r>
            <a:r>
              <a:rPr sz="1800" b="0" spc="-65" dirty="0">
                <a:latin typeface="Constantia"/>
                <a:cs typeface="Constantia"/>
              </a:rPr>
              <a:t> </a:t>
            </a:r>
            <a:r>
              <a:rPr sz="1800" b="0" spc="-5" dirty="0">
                <a:latin typeface="Constantia"/>
                <a:cs typeface="Constantia"/>
              </a:rPr>
              <a:t>in</a:t>
            </a:r>
            <a:r>
              <a:rPr sz="1800" b="0" spc="-90" dirty="0">
                <a:latin typeface="Constantia"/>
                <a:cs typeface="Constantia"/>
              </a:rPr>
              <a:t> </a:t>
            </a:r>
            <a:r>
              <a:rPr sz="1800" b="0" dirty="0">
                <a:latin typeface="Constantia"/>
                <a:cs typeface="Constantia"/>
              </a:rPr>
              <a:t>an</a:t>
            </a:r>
            <a:r>
              <a:rPr sz="1800" b="0" spc="-60" dirty="0">
                <a:latin typeface="Constantia"/>
                <a:cs typeface="Constantia"/>
              </a:rPr>
              <a:t> </a:t>
            </a:r>
            <a:r>
              <a:rPr sz="1800" b="0" spc="-5" dirty="0">
                <a:latin typeface="Constantia"/>
                <a:cs typeface="Constantia"/>
              </a:rPr>
              <a:t>African</a:t>
            </a:r>
            <a:r>
              <a:rPr sz="1800" b="0" spc="-60" dirty="0">
                <a:latin typeface="Constantia"/>
                <a:cs typeface="Constantia"/>
              </a:rPr>
              <a:t> </a:t>
            </a:r>
            <a:r>
              <a:rPr sz="1800" b="0" dirty="0">
                <a:latin typeface="Constantia"/>
                <a:cs typeface="Constantia"/>
              </a:rPr>
              <a:t>port</a:t>
            </a:r>
            <a:r>
              <a:rPr sz="1800" b="0" spc="-85" dirty="0">
                <a:latin typeface="Constantia"/>
                <a:cs typeface="Constantia"/>
              </a:rPr>
              <a:t> </a:t>
            </a:r>
            <a:r>
              <a:rPr sz="1800" b="0" spc="-15" dirty="0">
                <a:latin typeface="Constantia"/>
                <a:cs typeface="Constantia"/>
              </a:rPr>
              <a:t>saw</a:t>
            </a:r>
            <a:r>
              <a:rPr sz="1800" b="0" spc="-80" dirty="0">
                <a:latin typeface="Constantia"/>
                <a:cs typeface="Constantia"/>
              </a:rPr>
              <a:t> </a:t>
            </a:r>
            <a:r>
              <a:rPr sz="1800" b="0" spc="-5" dirty="0">
                <a:latin typeface="Constantia"/>
                <a:cs typeface="Constantia"/>
              </a:rPr>
              <a:t>the  </a:t>
            </a:r>
            <a:r>
              <a:rPr sz="1800" b="0" spc="-15" dirty="0">
                <a:latin typeface="Constantia"/>
                <a:cs typeface="Constantia"/>
              </a:rPr>
              <a:t>“Fragile” </a:t>
            </a:r>
            <a:r>
              <a:rPr sz="1800" b="0" dirty="0">
                <a:latin typeface="Constantia"/>
                <a:cs typeface="Constantia"/>
              </a:rPr>
              <a:t>symbol and </a:t>
            </a:r>
            <a:r>
              <a:rPr sz="1800" b="0" spc="-10" dirty="0">
                <a:latin typeface="Constantia"/>
                <a:cs typeface="Constantia"/>
              </a:rPr>
              <a:t>presumed it  </a:t>
            </a:r>
            <a:r>
              <a:rPr sz="1800" b="0" spc="-5" dirty="0">
                <a:latin typeface="Constantia"/>
                <a:cs typeface="Constantia"/>
              </a:rPr>
              <a:t>was</a:t>
            </a:r>
            <a:r>
              <a:rPr sz="1800" b="0" spc="-60" dirty="0">
                <a:latin typeface="Constantia"/>
                <a:cs typeface="Constantia"/>
              </a:rPr>
              <a:t> </a:t>
            </a:r>
            <a:r>
              <a:rPr sz="1800" b="0" spc="-15" dirty="0">
                <a:latin typeface="Constantia"/>
                <a:cs typeface="Constantia"/>
              </a:rPr>
              <a:t>broken</a:t>
            </a:r>
            <a:r>
              <a:rPr sz="1800" b="0" spc="-100" dirty="0">
                <a:latin typeface="Constantia"/>
                <a:cs typeface="Constantia"/>
              </a:rPr>
              <a:t> </a:t>
            </a:r>
            <a:r>
              <a:rPr sz="1800" b="0" spc="-5" dirty="0">
                <a:latin typeface="Constantia"/>
                <a:cs typeface="Constantia"/>
              </a:rPr>
              <a:t>glass,</a:t>
            </a:r>
            <a:r>
              <a:rPr sz="1800" b="0" spc="-55" dirty="0">
                <a:latin typeface="Constantia"/>
                <a:cs typeface="Constantia"/>
              </a:rPr>
              <a:t> </a:t>
            </a:r>
            <a:r>
              <a:rPr sz="1800" b="0" spc="-10" dirty="0">
                <a:latin typeface="Constantia"/>
                <a:cs typeface="Constantia"/>
              </a:rPr>
              <a:t>threw</a:t>
            </a:r>
            <a:r>
              <a:rPr sz="1800" b="0" spc="-60" dirty="0">
                <a:latin typeface="Constantia"/>
                <a:cs typeface="Constantia"/>
              </a:rPr>
              <a:t> </a:t>
            </a:r>
            <a:r>
              <a:rPr sz="1800" b="0" spc="-5" dirty="0">
                <a:latin typeface="Constantia"/>
                <a:cs typeface="Constantia"/>
              </a:rPr>
              <a:t>it</a:t>
            </a:r>
            <a:r>
              <a:rPr sz="1800" b="0" spc="-90" dirty="0">
                <a:latin typeface="Constantia"/>
                <a:cs typeface="Constantia"/>
              </a:rPr>
              <a:t> </a:t>
            </a:r>
            <a:r>
              <a:rPr sz="1800" b="0" dirty="0">
                <a:latin typeface="Constantia"/>
                <a:cs typeface="Constantia"/>
              </a:rPr>
              <a:t>all</a:t>
            </a:r>
            <a:r>
              <a:rPr sz="1800" b="0" spc="-25" dirty="0">
                <a:latin typeface="Constantia"/>
                <a:cs typeface="Constantia"/>
              </a:rPr>
              <a:t> </a:t>
            </a:r>
            <a:r>
              <a:rPr sz="1800" b="0" spc="-5" dirty="0">
                <a:latin typeface="Constantia"/>
                <a:cs typeface="Constantia"/>
              </a:rPr>
              <a:t>in</a:t>
            </a:r>
            <a:r>
              <a:rPr sz="1800" b="0" spc="-45" dirty="0">
                <a:latin typeface="Constantia"/>
                <a:cs typeface="Constantia"/>
              </a:rPr>
              <a:t> </a:t>
            </a:r>
            <a:r>
              <a:rPr sz="1800" b="0" spc="-5" dirty="0">
                <a:latin typeface="Constantia"/>
                <a:cs typeface="Constantia"/>
              </a:rPr>
              <a:t>the  </a:t>
            </a:r>
            <a:r>
              <a:rPr sz="1800" b="0" dirty="0">
                <a:latin typeface="Constantia"/>
                <a:cs typeface="Constantia"/>
              </a:rPr>
              <a:t>sea</a:t>
            </a:r>
            <a:endParaRPr sz="1800">
              <a:latin typeface="Constantia"/>
              <a:cs typeface="Constantia"/>
            </a:endParaRPr>
          </a:p>
        </p:txBody>
      </p:sp>
      <p:sp>
        <p:nvSpPr>
          <p:cNvPr id="3" name="object 3"/>
          <p:cNvSpPr txBox="1"/>
          <p:nvPr/>
        </p:nvSpPr>
        <p:spPr>
          <a:xfrm>
            <a:off x="4117975" y="4043552"/>
            <a:ext cx="2437130" cy="1577340"/>
          </a:xfrm>
          <a:prstGeom prst="rect">
            <a:avLst/>
          </a:prstGeom>
        </p:spPr>
        <p:txBody>
          <a:bodyPr vert="horz" wrap="square" lIns="0" tIns="102235" rIns="0" bIns="0" rtlCol="0">
            <a:spAutoFit/>
          </a:bodyPr>
          <a:lstStyle/>
          <a:p>
            <a:pPr marL="299085" indent="-286385">
              <a:lnSpc>
                <a:spcPct val="100000"/>
              </a:lnSpc>
              <a:spcBef>
                <a:spcPts val="805"/>
              </a:spcBef>
              <a:buClr>
                <a:srgbClr val="009DD9"/>
              </a:buClr>
              <a:buSzPct val="58333"/>
              <a:buFont typeface="Wingdings"/>
              <a:buChar char=""/>
              <a:tabLst>
                <a:tab pos="299085" algn="l"/>
                <a:tab pos="299720" algn="l"/>
              </a:tabLst>
            </a:pPr>
            <a:r>
              <a:rPr sz="1800" spc="-30" dirty="0">
                <a:latin typeface="Constantia"/>
                <a:cs typeface="Constantia"/>
              </a:rPr>
              <a:t>‘Turn </a:t>
            </a:r>
            <a:r>
              <a:rPr sz="1800" spc="-25" dirty="0">
                <a:latin typeface="Constantia"/>
                <a:cs typeface="Constantia"/>
              </a:rPr>
              <a:t>It </a:t>
            </a:r>
            <a:r>
              <a:rPr sz="1800" spc="-5" dirty="0">
                <a:latin typeface="Constantia"/>
                <a:cs typeface="Constantia"/>
              </a:rPr>
              <a:t>Loose’</a:t>
            </a:r>
            <a:r>
              <a:rPr sz="1800" spc="-60" dirty="0">
                <a:latin typeface="Constantia"/>
                <a:cs typeface="Constantia"/>
              </a:rPr>
              <a:t> </a:t>
            </a:r>
            <a:r>
              <a:rPr sz="1800" spc="-5" dirty="0">
                <a:latin typeface="Constantia"/>
                <a:cs typeface="Constantia"/>
              </a:rPr>
              <a:t>Slogan</a:t>
            </a:r>
            <a:endParaRPr sz="1800">
              <a:latin typeface="Constantia"/>
              <a:cs typeface="Constantia"/>
            </a:endParaRPr>
          </a:p>
          <a:p>
            <a:pPr marL="299085" marR="608330" indent="-286385">
              <a:lnSpc>
                <a:spcPct val="100000"/>
              </a:lnSpc>
              <a:spcBef>
                <a:spcPts val="705"/>
              </a:spcBef>
              <a:buClr>
                <a:srgbClr val="009DD9"/>
              </a:buClr>
              <a:buSzPct val="58333"/>
              <a:buFont typeface="Wingdings"/>
              <a:buChar char=""/>
              <a:tabLst>
                <a:tab pos="299085" algn="l"/>
                <a:tab pos="299720" algn="l"/>
              </a:tabLst>
            </a:pPr>
            <a:r>
              <a:rPr sz="1800" spc="-20" dirty="0">
                <a:latin typeface="Constantia"/>
                <a:cs typeface="Constantia"/>
              </a:rPr>
              <a:t>Translated </a:t>
            </a:r>
            <a:r>
              <a:rPr sz="1800" spc="-10" dirty="0">
                <a:latin typeface="Constantia"/>
                <a:cs typeface="Constantia"/>
              </a:rPr>
              <a:t>into  </a:t>
            </a:r>
            <a:r>
              <a:rPr sz="1800" spc="-5" dirty="0">
                <a:latin typeface="Constantia"/>
                <a:cs typeface="Constantia"/>
              </a:rPr>
              <a:t>Spanish, it</a:t>
            </a:r>
            <a:r>
              <a:rPr sz="1800" spc="-120" dirty="0">
                <a:latin typeface="Constantia"/>
                <a:cs typeface="Constantia"/>
              </a:rPr>
              <a:t> </a:t>
            </a:r>
            <a:r>
              <a:rPr sz="1800" spc="-10" dirty="0">
                <a:latin typeface="Constantia"/>
                <a:cs typeface="Constantia"/>
              </a:rPr>
              <a:t>read  "Suffer </a:t>
            </a:r>
            <a:r>
              <a:rPr sz="1800" spc="-15" dirty="0">
                <a:latin typeface="Constantia"/>
                <a:cs typeface="Constantia"/>
              </a:rPr>
              <a:t>From  </a:t>
            </a:r>
            <a:r>
              <a:rPr sz="1800" spc="-5" dirty="0">
                <a:latin typeface="Constantia"/>
                <a:cs typeface="Constantia"/>
              </a:rPr>
              <a:t>Diarrhea."</a:t>
            </a:r>
            <a:endParaRPr sz="1800" dirty="0">
              <a:latin typeface="Constantia"/>
              <a:cs typeface="Constantia"/>
            </a:endParaRPr>
          </a:p>
        </p:txBody>
      </p:sp>
      <p:sp>
        <p:nvSpPr>
          <p:cNvPr id="4" name="object 4"/>
          <p:cNvSpPr/>
          <p:nvPr/>
        </p:nvSpPr>
        <p:spPr>
          <a:xfrm>
            <a:off x="5181600" y="838200"/>
            <a:ext cx="1848611" cy="2476500"/>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414527" y="3581400"/>
            <a:ext cx="2852928" cy="2517648"/>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079117" y="2310510"/>
            <a:ext cx="4911725" cy="3378200"/>
          </a:xfrm>
          <a:prstGeom prst="rect">
            <a:avLst/>
          </a:prstGeom>
        </p:spPr>
        <p:txBody>
          <a:bodyPr vert="horz" wrap="square" lIns="0" tIns="12065" rIns="0" bIns="0" rtlCol="0">
            <a:spAutoFit/>
          </a:bodyPr>
          <a:lstStyle/>
          <a:p>
            <a:pPr marL="355600" marR="5080" indent="-342900">
              <a:lnSpc>
                <a:spcPct val="100000"/>
              </a:lnSpc>
              <a:spcBef>
                <a:spcPts val="95"/>
              </a:spcBef>
              <a:buFont typeface="Wingdings"/>
              <a:buChar char=""/>
              <a:tabLst>
                <a:tab pos="356235" algn="l"/>
              </a:tabLst>
            </a:pPr>
            <a:r>
              <a:rPr sz="2200" spc="-15" dirty="0">
                <a:latin typeface="Times New Roman"/>
                <a:cs typeface="Times New Roman"/>
              </a:rPr>
              <a:t>McDonald’s </a:t>
            </a:r>
            <a:r>
              <a:rPr sz="2200" spc="-10" dirty="0">
                <a:latin typeface="Times New Roman"/>
                <a:cs typeface="Times New Roman"/>
              </a:rPr>
              <a:t>offers </a:t>
            </a:r>
            <a:r>
              <a:rPr sz="2200" spc="-5" dirty="0">
                <a:latin typeface="Times New Roman"/>
                <a:cs typeface="Times New Roman"/>
              </a:rPr>
              <a:t>beer in </a:t>
            </a:r>
            <a:r>
              <a:rPr sz="2200" spc="-25" dirty="0">
                <a:latin typeface="Times New Roman"/>
                <a:cs typeface="Times New Roman"/>
              </a:rPr>
              <a:t>Germany,  </a:t>
            </a:r>
            <a:r>
              <a:rPr sz="2200" spc="-5" dirty="0">
                <a:latin typeface="Times New Roman"/>
                <a:cs typeface="Times New Roman"/>
              </a:rPr>
              <a:t>wine in France, </a:t>
            </a:r>
            <a:r>
              <a:rPr sz="2200" spc="-10" dirty="0">
                <a:latin typeface="Times New Roman"/>
                <a:cs typeface="Times New Roman"/>
              </a:rPr>
              <a:t>mutton </a:t>
            </a:r>
            <a:r>
              <a:rPr sz="2200" spc="-5" dirty="0">
                <a:latin typeface="Times New Roman"/>
                <a:cs typeface="Times New Roman"/>
              </a:rPr>
              <a:t>pies in</a:t>
            </a:r>
            <a:r>
              <a:rPr sz="2200" spc="-70" dirty="0">
                <a:latin typeface="Times New Roman"/>
                <a:cs typeface="Times New Roman"/>
              </a:rPr>
              <a:t> </a:t>
            </a:r>
            <a:r>
              <a:rPr sz="2200" spc="-5" dirty="0">
                <a:latin typeface="Times New Roman"/>
                <a:cs typeface="Times New Roman"/>
              </a:rPr>
              <a:t>Australia,  </a:t>
            </a:r>
            <a:r>
              <a:rPr sz="2200" spc="-45" dirty="0">
                <a:latin typeface="Times New Roman"/>
                <a:cs typeface="Times New Roman"/>
              </a:rPr>
              <a:t>Veggie </a:t>
            </a:r>
            <a:r>
              <a:rPr sz="2200" spc="-5" dirty="0">
                <a:latin typeface="Times New Roman"/>
                <a:cs typeface="Times New Roman"/>
              </a:rPr>
              <a:t>McNuggets in India, </a:t>
            </a:r>
            <a:r>
              <a:rPr sz="2200" spc="-20" dirty="0">
                <a:latin typeface="Times New Roman"/>
                <a:cs typeface="Times New Roman"/>
              </a:rPr>
              <a:t>Teriyaki  </a:t>
            </a:r>
            <a:r>
              <a:rPr sz="2200" spc="-10" dirty="0">
                <a:latin typeface="Times New Roman"/>
                <a:cs typeface="Times New Roman"/>
              </a:rPr>
              <a:t>Burger </a:t>
            </a:r>
            <a:r>
              <a:rPr sz="2200" spc="-5" dirty="0">
                <a:latin typeface="Times New Roman"/>
                <a:cs typeface="Times New Roman"/>
              </a:rPr>
              <a:t>in Japan, McLaks in</a:t>
            </a:r>
            <a:r>
              <a:rPr sz="2200" spc="10" dirty="0">
                <a:latin typeface="Times New Roman"/>
                <a:cs typeface="Times New Roman"/>
              </a:rPr>
              <a:t> </a:t>
            </a:r>
            <a:r>
              <a:rPr sz="2200" spc="-5" dirty="0">
                <a:latin typeface="Times New Roman"/>
                <a:cs typeface="Times New Roman"/>
              </a:rPr>
              <a:t>Norway</a:t>
            </a:r>
            <a:endParaRPr sz="2200" dirty="0">
              <a:latin typeface="Times New Roman"/>
              <a:cs typeface="Times New Roman"/>
            </a:endParaRPr>
          </a:p>
          <a:p>
            <a:pPr>
              <a:lnSpc>
                <a:spcPct val="100000"/>
              </a:lnSpc>
              <a:spcBef>
                <a:spcPts val="50"/>
              </a:spcBef>
              <a:buFont typeface="Wingdings"/>
              <a:buChar char=""/>
            </a:pPr>
            <a:endParaRPr sz="2250" dirty="0">
              <a:latin typeface="Times New Roman"/>
              <a:cs typeface="Times New Roman"/>
            </a:endParaRPr>
          </a:p>
          <a:p>
            <a:pPr marL="355600" marR="50165" indent="-342900">
              <a:lnSpc>
                <a:spcPct val="100000"/>
              </a:lnSpc>
              <a:buFont typeface="Wingdings"/>
              <a:buChar char=""/>
              <a:tabLst>
                <a:tab pos="356235" algn="l"/>
              </a:tabLst>
            </a:pPr>
            <a:r>
              <a:rPr sz="2200" spc="-10" dirty="0">
                <a:latin typeface="Times New Roman"/>
                <a:cs typeface="Times New Roman"/>
              </a:rPr>
              <a:t>Some </a:t>
            </a:r>
            <a:r>
              <a:rPr sz="2200" spc="-5" dirty="0">
                <a:latin typeface="Times New Roman"/>
                <a:cs typeface="Times New Roman"/>
              </a:rPr>
              <a:t>if its </a:t>
            </a:r>
            <a:r>
              <a:rPr sz="2200" b="1" spc="-5" dirty="0">
                <a:latin typeface="Times New Roman"/>
                <a:cs typeface="Times New Roman"/>
              </a:rPr>
              <a:t>local favorites </a:t>
            </a:r>
            <a:r>
              <a:rPr sz="2200" spc="-5" dirty="0">
                <a:latin typeface="Times New Roman"/>
                <a:cs typeface="Times New Roman"/>
              </a:rPr>
              <a:t>around the  world include the </a:t>
            </a:r>
            <a:r>
              <a:rPr sz="2200" b="1" spc="-5" dirty="0">
                <a:latin typeface="Times New Roman"/>
                <a:cs typeface="Times New Roman"/>
              </a:rPr>
              <a:t>McItaly burger in  Italy</a:t>
            </a:r>
            <a:r>
              <a:rPr sz="2200" spc="-5" dirty="0">
                <a:latin typeface="Times New Roman"/>
                <a:cs typeface="Times New Roman"/>
              </a:rPr>
              <a:t>, </a:t>
            </a:r>
            <a:r>
              <a:rPr sz="2200" b="1" spc="-5" dirty="0">
                <a:latin typeface="Times New Roman"/>
                <a:cs typeface="Times New Roman"/>
              </a:rPr>
              <a:t>Maharaja Mac in </a:t>
            </a:r>
            <a:r>
              <a:rPr sz="2200" b="1" dirty="0">
                <a:latin typeface="Times New Roman"/>
                <a:cs typeface="Times New Roman"/>
              </a:rPr>
              <a:t>India</a:t>
            </a:r>
            <a:r>
              <a:rPr sz="2200" dirty="0">
                <a:latin typeface="Times New Roman"/>
                <a:cs typeface="Times New Roman"/>
              </a:rPr>
              <a:t>, </a:t>
            </a:r>
            <a:r>
              <a:rPr sz="2200" spc="-5" dirty="0">
                <a:latin typeface="Times New Roman"/>
                <a:cs typeface="Times New Roman"/>
              </a:rPr>
              <a:t>the  </a:t>
            </a:r>
            <a:r>
              <a:rPr sz="2200" b="1" spc="-5" dirty="0">
                <a:latin typeface="Times New Roman"/>
                <a:cs typeface="Times New Roman"/>
              </a:rPr>
              <a:t>McLobster in Canada</a:t>
            </a:r>
            <a:r>
              <a:rPr sz="2200" spc="-5" dirty="0">
                <a:latin typeface="Times New Roman"/>
                <a:cs typeface="Times New Roman"/>
              </a:rPr>
              <a:t>, </a:t>
            </a:r>
            <a:r>
              <a:rPr sz="2200" b="1" spc="-5" dirty="0">
                <a:latin typeface="Times New Roman"/>
                <a:cs typeface="Times New Roman"/>
              </a:rPr>
              <a:t>the Ebi Filit-O  in Japan</a:t>
            </a:r>
            <a:endParaRPr sz="2200" dirty="0">
              <a:latin typeface="Times New Roman"/>
              <a:cs typeface="Times New Roman"/>
            </a:endParaRPr>
          </a:p>
        </p:txBody>
      </p:sp>
      <p:sp>
        <p:nvSpPr>
          <p:cNvPr id="3" name="object 3"/>
          <p:cNvSpPr/>
          <p:nvPr/>
        </p:nvSpPr>
        <p:spPr>
          <a:xfrm>
            <a:off x="6842759" y="3429000"/>
            <a:ext cx="2301240" cy="1143000"/>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7572756" y="5000244"/>
            <a:ext cx="1271016" cy="1642872"/>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6714743" y="928116"/>
            <a:ext cx="2238755" cy="1344167"/>
          </a:xfrm>
          <a:prstGeom prst="rect">
            <a:avLst/>
          </a:prstGeom>
          <a:blipFill>
            <a:blip r:embed="rId4" cstate="print"/>
            <a:stretch>
              <a:fillRect/>
            </a:stretch>
          </a:blipFill>
        </p:spPr>
        <p:txBody>
          <a:bodyPr wrap="square" lIns="0" tIns="0" rIns="0" bIns="0" rtlCol="0"/>
          <a:lstStyle/>
          <a:p>
            <a:endParaRPr/>
          </a:p>
        </p:txBody>
      </p:sp>
      <p:sp>
        <p:nvSpPr>
          <p:cNvPr id="6" name="object 6"/>
          <p:cNvSpPr/>
          <p:nvPr/>
        </p:nvSpPr>
        <p:spPr>
          <a:xfrm>
            <a:off x="284988" y="2642616"/>
            <a:ext cx="1644395" cy="1929383"/>
          </a:xfrm>
          <a:prstGeom prst="rect">
            <a:avLst/>
          </a:prstGeom>
          <a:blipFill>
            <a:blip r:embed="rId5" cstate="print"/>
            <a:stretch>
              <a:fillRect/>
            </a:stretch>
          </a:blipFill>
        </p:spPr>
        <p:txBody>
          <a:bodyPr wrap="square" lIns="0" tIns="0" rIns="0" bIns="0" rtlCol="0"/>
          <a:lstStyle/>
          <a:p>
            <a:endParaRPr/>
          </a:p>
        </p:txBody>
      </p:sp>
      <p:sp>
        <p:nvSpPr>
          <p:cNvPr id="7" name="object 7"/>
          <p:cNvSpPr/>
          <p:nvPr/>
        </p:nvSpPr>
        <p:spPr>
          <a:xfrm>
            <a:off x="3857244" y="856488"/>
            <a:ext cx="2072639" cy="1214627"/>
          </a:xfrm>
          <a:prstGeom prst="rect">
            <a:avLst/>
          </a:prstGeom>
          <a:blipFill>
            <a:blip r:embed="rId6" cstate="print"/>
            <a:stretch>
              <a:fillRect/>
            </a:stretch>
          </a:blipFill>
        </p:spPr>
        <p:txBody>
          <a:bodyPr wrap="square" lIns="0" tIns="0" rIns="0" bIns="0" rtlCol="0"/>
          <a:lstStyle/>
          <a:p>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91440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828" y="0"/>
            <a:ext cx="9145590" cy="6857997"/>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99872" y="714755"/>
            <a:ext cx="2375916" cy="2833116"/>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5858255" y="2214372"/>
            <a:ext cx="3285743" cy="3285744"/>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5858255" y="4928615"/>
            <a:ext cx="3070859" cy="1929383"/>
          </a:xfrm>
          <a:prstGeom prst="rect">
            <a:avLst/>
          </a:prstGeom>
          <a:blipFill>
            <a:blip r:embed="rId4" cstate="print"/>
            <a:stretch>
              <a:fillRect/>
            </a:stretch>
          </a:blipFill>
        </p:spPr>
        <p:txBody>
          <a:bodyPr wrap="square" lIns="0" tIns="0" rIns="0" bIns="0" rtlCol="0"/>
          <a:lstStyle/>
          <a:p>
            <a:endParaRPr/>
          </a:p>
        </p:txBody>
      </p:sp>
      <p:sp>
        <p:nvSpPr>
          <p:cNvPr id="5" name="object 5"/>
          <p:cNvSpPr/>
          <p:nvPr/>
        </p:nvSpPr>
        <p:spPr>
          <a:xfrm>
            <a:off x="2286000" y="928116"/>
            <a:ext cx="2142744" cy="2214372"/>
          </a:xfrm>
          <a:prstGeom prst="rect">
            <a:avLst/>
          </a:prstGeom>
          <a:blipFill>
            <a:blip r:embed="rId5" cstate="print"/>
            <a:stretch>
              <a:fillRect/>
            </a:stretch>
          </a:blipFill>
        </p:spPr>
        <p:txBody>
          <a:bodyPr wrap="square" lIns="0" tIns="0" rIns="0" bIns="0" rtlCol="0"/>
          <a:lstStyle/>
          <a:p>
            <a:endParaRPr/>
          </a:p>
        </p:txBody>
      </p:sp>
      <p:sp>
        <p:nvSpPr>
          <p:cNvPr id="6" name="object 6"/>
          <p:cNvSpPr/>
          <p:nvPr/>
        </p:nvSpPr>
        <p:spPr>
          <a:xfrm>
            <a:off x="4072128" y="999744"/>
            <a:ext cx="1714500" cy="2142744"/>
          </a:xfrm>
          <a:prstGeom prst="rect">
            <a:avLst/>
          </a:prstGeom>
          <a:blipFill>
            <a:blip r:embed="rId6" cstate="print"/>
            <a:stretch>
              <a:fillRect/>
            </a:stretch>
          </a:blipFill>
        </p:spPr>
        <p:txBody>
          <a:bodyPr wrap="square" lIns="0" tIns="0" rIns="0" bIns="0" rtlCol="0"/>
          <a:lstStyle/>
          <a:p>
            <a:endParaRPr/>
          </a:p>
        </p:txBody>
      </p:sp>
      <p:sp>
        <p:nvSpPr>
          <p:cNvPr id="7" name="object 7"/>
          <p:cNvSpPr txBox="1"/>
          <p:nvPr/>
        </p:nvSpPr>
        <p:spPr>
          <a:xfrm>
            <a:off x="1864867" y="4595240"/>
            <a:ext cx="3260090" cy="391160"/>
          </a:xfrm>
          <a:prstGeom prst="rect">
            <a:avLst/>
          </a:prstGeom>
        </p:spPr>
        <p:txBody>
          <a:bodyPr vert="horz" wrap="square" lIns="0" tIns="12700" rIns="0" bIns="0" rtlCol="0">
            <a:spAutoFit/>
          </a:bodyPr>
          <a:lstStyle/>
          <a:p>
            <a:pPr marL="12700">
              <a:lnSpc>
                <a:spcPct val="100000"/>
              </a:lnSpc>
              <a:spcBef>
                <a:spcPts val="100"/>
              </a:spcBef>
            </a:pPr>
            <a:r>
              <a:rPr sz="2400" b="1" spc="-5" dirty="0">
                <a:latin typeface="Times New Roman"/>
                <a:cs typeface="Times New Roman"/>
              </a:rPr>
              <a:t>Asian Delight (Thailand)</a:t>
            </a:r>
            <a:endParaRPr sz="2400">
              <a:latin typeface="Times New Roman"/>
              <a:cs typeface="Times New Roman"/>
            </a:endParaRPr>
          </a:p>
        </p:txBody>
      </p:sp>
      <p:sp>
        <p:nvSpPr>
          <p:cNvPr id="8" name="object 8"/>
          <p:cNvSpPr txBox="1"/>
          <p:nvPr/>
        </p:nvSpPr>
        <p:spPr>
          <a:xfrm>
            <a:off x="6223253" y="739901"/>
            <a:ext cx="2259965" cy="1946275"/>
          </a:xfrm>
          <a:prstGeom prst="rect">
            <a:avLst/>
          </a:prstGeom>
        </p:spPr>
        <p:txBody>
          <a:bodyPr vert="horz" wrap="square" lIns="0" tIns="12700" rIns="0" bIns="0" rtlCol="0">
            <a:spAutoFit/>
          </a:bodyPr>
          <a:lstStyle/>
          <a:p>
            <a:pPr marL="12700" marR="5080">
              <a:lnSpc>
                <a:spcPct val="100000"/>
              </a:lnSpc>
              <a:spcBef>
                <a:spcPts val="100"/>
              </a:spcBef>
            </a:pPr>
            <a:r>
              <a:rPr sz="1800" i="1" spc="-5" dirty="0">
                <a:latin typeface="Times New Roman"/>
                <a:cs typeface="Times New Roman"/>
              </a:rPr>
              <a:t>HLL </a:t>
            </a:r>
            <a:r>
              <a:rPr sz="1800" i="1" dirty="0">
                <a:latin typeface="Times New Roman"/>
                <a:cs typeface="Times New Roman"/>
              </a:rPr>
              <a:t>identified the  importance of </a:t>
            </a:r>
            <a:r>
              <a:rPr sz="1800" i="1" spc="-5" dirty="0">
                <a:latin typeface="Times New Roman"/>
                <a:cs typeface="Times New Roman"/>
              </a:rPr>
              <a:t>rural  customers and invented  the shampoo sachets  priced at almost a rupee  which </a:t>
            </a:r>
            <a:r>
              <a:rPr sz="1800" i="1" spc="-20" dirty="0">
                <a:latin typeface="Times New Roman"/>
                <a:cs typeface="Times New Roman"/>
              </a:rPr>
              <a:t>were </a:t>
            </a:r>
            <a:r>
              <a:rPr sz="1800" i="1" spc="-5" dirty="0">
                <a:latin typeface="Times New Roman"/>
                <a:cs typeface="Times New Roman"/>
              </a:rPr>
              <a:t>an instant  </a:t>
            </a:r>
            <a:r>
              <a:rPr sz="1800" i="1" dirty="0">
                <a:latin typeface="Times New Roman"/>
                <a:cs typeface="Times New Roman"/>
              </a:rPr>
              <a:t>hit.</a:t>
            </a:r>
            <a:endParaRPr sz="1800">
              <a:latin typeface="Times New Roman"/>
              <a:cs typeface="Times New Roman"/>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2441194" y="511840"/>
            <a:ext cx="4157345" cy="756920"/>
          </a:xfrm>
          <a:prstGeom prst="rect">
            <a:avLst/>
          </a:prstGeom>
        </p:spPr>
        <p:txBody>
          <a:bodyPr vert="horz" wrap="square" lIns="0" tIns="12700" rIns="0" bIns="0" rtlCol="0">
            <a:spAutoFit/>
          </a:bodyPr>
          <a:lstStyle/>
          <a:p>
            <a:pPr marL="12700">
              <a:lnSpc>
                <a:spcPct val="100000"/>
              </a:lnSpc>
              <a:spcBef>
                <a:spcPts val="100"/>
              </a:spcBef>
            </a:pPr>
            <a:r>
              <a:rPr sz="4800" spc="-5" dirty="0"/>
              <a:t>CONCLUSION</a:t>
            </a:r>
            <a:endParaRPr sz="4800" dirty="0"/>
          </a:p>
        </p:txBody>
      </p:sp>
      <p:sp>
        <p:nvSpPr>
          <p:cNvPr id="4" name="object 4"/>
          <p:cNvSpPr txBox="1"/>
          <p:nvPr/>
        </p:nvSpPr>
        <p:spPr>
          <a:xfrm>
            <a:off x="802640" y="2152014"/>
            <a:ext cx="7375525" cy="3043555"/>
          </a:xfrm>
          <a:prstGeom prst="rect">
            <a:avLst/>
          </a:prstGeom>
        </p:spPr>
        <p:txBody>
          <a:bodyPr vert="horz" wrap="square" lIns="0" tIns="12700" rIns="0" bIns="0" rtlCol="0">
            <a:spAutoFit/>
          </a:bodyPr>
          <a:lstStyle/>
          <a:p>
            <a:pPr marL="12700" marR="5080">
              <a:lnSpc>
                <a:spcPct val="100000"/>
              </a:lnSpc>
              <a:spcBef>
                <a:spcPts val="100"/>
              </a:spcBef>
            </a:pPr>
            <a:r>
              <a:rPr sz="1800" spc="-5" dirty="0">
                <a:latin typeface="Constantia"/>
                <a:cs typeface="Constantia"/>
              </a:rPr>
              <a:t>As brands </a:t>
            </a:r>
            <a:r>
              <a:rPr sz="1800" spc="-30" dirty="0">
                <a:latin typeface="Constantia"/>
                <a:cs typeface="Constantia"/>
              </a:rPr>
              <a:t>go </a:t>
            </a:r>
            <a:r>
              <a:rPr sz="1800" spc="-5" dirty="0">
                <a:latin typeface="Constantia"/>
                <a:cs typeface="Constantia"/>
              </a:rPr>
              <a:t>international—in </a:t>
            </a:r>
            <a:r>
              <a:rPr sz="1800" dirty="0">
                <a:latin typeface="Constantia"/>
                <a:cs typeface="Constantia"/>
              </a:rPr>
              <a:t>some </a:t>
            </a:r>
            <a:r>
              <a:rPr sz="1800" spc="-5" dirty="0">
                <a:latin typeface="Constantia"/>
                <a:cs typeface="Constantia"/>
              </a:rPr>
              <a:t>cases </a:t>
            </a:r>
            <a:r>
              <a:rPr sz="1800" dirty="0">
                <a:latin typeface="Constantia"/>
                <a:cs typeface="Constantia"/>
              </a:rPr>
              <a:t>as </a:t>
            </a:r>
            <a:r>
              <a:rPr sz="1800" spc="-25" dirty="0">
                <a:latin typeface="Constantia"/>
                <a:cs typeface="Constantia"/>
              </a:rPr>
              <a:t>we have </a:t>
            </a:r>
            <a:r>
              <a:rPr sz="1800" dirty="0">
                <a:latin typeface="Constantia"/>
                <a:cs typeface="Constantia"/>
              </a:rPr>
              <a:t>seen </a:t>
            </a:r>
            <a:r>
              <a:rPr sz="1800" spc="-10" dirty="0">
                <a:latin typeface="Constantia"/>
                <a:cs typeface="Constantia"/>
              </a:rPr>
              <a:t>above—brand  managers </a:t>
            </a:r>
            <a:r>
              <a:rPr sz="1800" spc="-5" dirty="0">
                <a:latin typeface="Constantia"/>
                <a:cs typeface="Constantia"/>
              </a:rPr>
              <a:t>can </a:t>
            </a:r>
            <a:r>
              <a:rPr sz="1800" spc="-20" dirty="0">
                <a:latin typeface="Constantia"/>
                <a:cs typeface="Constantia"/>
              </a:rPr>
              <a:t>forget </a:t>
            </a:r>
            <a:r>
              <a:rPr sz="1800" spc="-5" dirty="0">
                <a:latin typeface="Constantia"/>
                <a:cs typeface="Constantia"/>
              </a:rPr>
              <a:t>that </a:t>
            </a:r>
            <a:r>
              <a:rPr sz="1800" dirty="0">
                <a:latin typeface="Constantia"/>
                <a:cs typeface="Constantia"/>
              </a:rPr>
              <a:t>simple </a:t>
            </a:r>
            <a:r>
              <a:rPr sz="1800" spc="-5" dirty="0">
                <a:latin typeface="Constantia"/>
                <a:cs typeface="Constantia"/>
              </a:rPr>
              <a:t>truth. That </a:t>
            </a:r>
            <a:r>
              <a:rPr sz="1800" spc="-10" dirty="0">
                <a:latin typeface="Constantia"/>
                <a:cs typeface="Constantia"/>
              </a:rPr>
              <a:t>is, </a:t>
            </a:r>
            <a:r>
              <a:rPr sz="1800" spc="-15" dirty="0">
                <a:latin typeface="Constantia"/>
                <a:cs typeface="Constantia"/>
              </a:rPr>
              <a:t>know your </a:t>
            </a:r>
            <a:r>
              <a:rPr sz="1800" spc="-10" dirty="0">
                <a:latin typeface="Constantia"/>
                <a:cs typeface="Constantia"/>
              </a:rPr>
              <a:t>market. </a:t>
            </a:r>
            <a:r>
              <a:rPr sz="1800" spc="-5" dirty="0">
                <a:latin typeface="Constantia"/>
                <a:cs typeface="Constantia"/>
              </a:rPr>
              <a:t>Cross  </a:t>
            </a:r>
            <a:r>
              <a:rPr sz="1800" spc="-10" dirty="0">
                <a:latin typeface="Constantia"/>
                <a:cs typeface="Constantia"/>
              </a:rPr>
              <a:t>cultural</a:t>
            </a:r>
            <a:r>
              <a:rPr sz="1800" spc="-5" dirty="0">
                <a:latin typeface="Constantia"/>
                <a:cs typeface="Constantia"/>
              </a:rPr>
              <a:t> </a:t>
            </a:r>
            <a:r>
              <a:rPr sz="1800" spc="-10" dirty="0">
                <a:latin typeface="Constantia"/>
                <a:cs typeface="Constantia"/>
              </a:rPr>
              <a:t>marketing</a:t>
            </a:r>
            <a:r>
              <a:rPr sz="1800" spc="0" dirty="0">
                <a:latin typeface="Constantia"/>
                <a:cs typeface="Constantia"/>
              </a:rPr>
              <a:t> </a:t>
            </a:r>
            <a:r>
              <a:rPr sz="1800" spc="-5" dirty="0">
                <a:latin typeface="Constantia"/>
                <a:cs typeface="Constantia"/>
              </a:rPr>
              <a:t>is</a:t>
            </a:r>
            <a:r>
              <a:rPr sz="1800" spc="-65" dirty="0">
                <a:latin typeface="Constantia"/>
                <a:cs typeface="Constantia"/>
              </a:rPr>
              <a:t> </a:t>
            </a:r>
            <a:r>
              <a:rPr sz="1800" spc="-5" dirty="0">
                <a:latin typeface="Constantia"/>
                <a:cs typeface="Constantia"/>
              </a:rPr>
              <a:t>simply</a:t>
            </a:r>
            <a:r>
              <a:rPr sz="1800" spc="-110" dirty="0">
                <a:latin typeface="Constantia"/>
                <a:cs typeface="Constantia"/>
              </a:rPr>
              <a:t> </a:t>
            </a:r>
            <a:r>
              <a:rPr sz="1800" spc="-5" dirty="0">
                <a:latin typeface="Constantia"/>
                <a:cs typeface="Constantia"/>
              </a:rPr>
              <a:t>about</a:t>
            </a:r>
            <a:r>
              <a:rPr sz="1800" spc="-65" dirty="0">
                <a:latin typeface="Constantia"/>
                <a:cs typeface="Constantia"/>
              </a:rPr>
              <a:t> </a:t>
            </a:r>
            <a:r>
              <a:rPr sz="1800" spc="-5" dirty="0">
                <a:latin typeface="Constantia"/>
                <a:cs typeface="Constantia"/>
              </a:rPr>
              <a:t>using</a:t>
            </a:r>
            <a:r>
              <a:rPr sz="1800" spc="-35" dirty="0">
                <a:latin typeface="Constantia"/>
                <a:cs typeface="Constantia"/>
              </a:rPr>
              <a:t> </a:t>
            </a:r>
            <a:r>
              <a:rPr sz="1800" spc="-10" dirty="0">
                <a:latin typeface="Constantia"/>
                <a:cs typeface="Constantia"/>
              </a:rPr>
              <a:t>common</a:t>
            </a:r>
            <a:r>
              <a:rPr sz="1800" spc="-45" dirty="0">
                <a:latin typeface="Constantia"/>
                <a:cs typeface="Constantia"/>
              </a:rPr>
              <a:t> </a:t>
            </a:r>
            <a:r>
              <a:rPr sz="1800" dirty="0">
                <a:latin typeface="Constantia"/>
                <a:cs typeface="Constantia"/>
              </a:rPr>
              <a:t>sense</a:t>
            </a:r>
            <a:r>
              <a:rPr sz="1800" spc="-100" dirty="0">
                <a:latin typeface="Constantia"/>
                <a:cs typeface="Constantia"/>
              </a:rPr>
              <a:t> </a:t>
            </a:r>
            <a:r>
              <a:rPr sz="1800" dirty="0">
                <a:latin typeface="Constantia"/>
                <a:cs typeface="Constantia"/>
              </a:rPr>
              <a:t>and</a:t>
            </a:r>
            <a:r>
              <a:rPr sz="1800" spc="-35" dirty="0">
                <a:latin typeface="Constantia"/>
                <a:cs typeface="Constantia"/>
              </a:rPr>
              <a:t> </a:t>
            </a:r>
            <a:r>
              <a:rPr sz="1800" spc="-10" dirty="0">
                <a:latin typeface="Constantia"/>
                <a:cs typeface="Constantia"/>
              </a:rPr>
              <a:t>analysing</a:t>
            </a:r>
            <a:r>
              <a:rPr sz="1800" spc="-5" dirty="0">
                <a:latin typeface="Constantia"/>
                <a:cs typeface="Constantia"/>
              </a:rPr>
              <a:t> </a:t>
            </a:r>
            <a:r>
              <a:rPr sz="1800" spc="-15" dirty="0">
                <a:latin typeface="Constantia"/>
                <a:cs typeface="Constantia"/>
              </a:rPr>
              <a:t>how  </a:t>
            </a:r>
            <a:r>
              <a:rPr sz="1800" spc="-5" dirty="0">
                <a:latin typeface="Constantia"/>
                <a:cs typeface="Constantia"/>
              </a:rPr>
              <a:t>the </a:t>
            </a:r>
            <a:r>
              <a:rPr sz="1800" spc="-10" dirty="0">
                <a:latin typeface="Constantia"/>
                <a:cs typeface="Constantia"/>
              </a:rPr>
              <a:t>different </a:t>
            </a:r>
            <a:r>
              <a:rPr sz="1800" dirty="0">
                <a:latin typeface="Constantia"/>
                <a:cs typeface="Constantia"/>
              </a:rPr>
              <a:t>elements of a </a:t>
            </a:r>
            <a:r>
              <a:rPr sz="1800" spc="-10" dirty="0">
                <a:latin typeface="Constantia"/>
                <a:cs typeface="Constantia"/>
              </a:rPr>
              <a:t>brand are impacted </a:t>
            </a:r>
            <a:r>
              <a:rPr sz="1800" spc="-5" dirty="0">
                <a:latin typeface="Constantia"/>
                <a:cs typeface="Constantia"/>
              </a:rPr>
              <a:t>by </a:t>
            </a:r>
            <a:r>
              <a:rPr sz="1800" spc="-10" dirty="0">
                <a:latin typeface="Constantia"/>
                <a:cs typeface="Constantia"/>
              </a:rPr>
              <a:t>culture </a:t>
            </a:r>
            <a:r>
              <a:rPr sz="1800" dirty="0">
                <a:latin typeface="Constantia"/>
                <a:cs typeface="Constantia"/>
              </a:rPr>
              <a:t>and modifying  </a:t>
            </a:r>
            <a:r>
              <a:rPr sz="1800" spc="-5" dirty="0">
                <a:latin typeface="Constantia"/>
                <a:cs typeface="Constantia"/>
              </a:rPr>
              <a:t>them</a:t>
            </a:r>
            <a:r>
              <a:rPr sz="1800" spc="-60" dirty="0">
                <a:latin typeface="Constantia"/>
                <a:cs typeface="Constantia"/>
              </a:rPr>
              <a:t> </a:t>
            </a:r>
            <a:r>
              <a:rPr sz="1800" spc="-15" dirty="0">
                <a:latin typeface="Constantia"/>
                <a:cs typeface="Constantia"/>
              </a:rPr>
              <a:t>to</a:t>
            </a:r>
            <a:r>
              <a:rPr sz="1800" spc="-55" dirty="0">
                <a:latin typeface="Constantia"/>
                <a:cs typeface="Constantia"/>
              </a:rPr>
              <a:t> </a:t>
            </a:r>
            <a:r>
              <a:rPr sz="1800" dirty="0">
                <a:latin typeface="Constantia"/>
                <a:cs typeface="Constantia"/>
              </a:rPr>
              <a:t>best</a:t>
            </a:r>
            <a:r>
              <a:rPr sz="1800" spc="-95" dirty="0">
                <a:latin typeface="Constantia"/>
                <a:cs typeface="Constantia"/>
              </a:rPr>
              <a:t> </a:t>
            </a:r>
            <a:r>
              <a:rPr sz="1800" dirty="0">
                <a:latin typeface="Constantia"/>
                <a:cs typeface="Constantia"/>
              </a:rPr>
              <a:t>speak</a:t>
            </a:r>
            <a:r>
              <a:rPr sz="1800" spc="-40" dirty="0">
                <a:latin typeface="Constantia"/>
                <a:cs typeface="Constantia"/>
              </a:rPr>
              <a:t> </a:t>
            </a:r>
            <a:r>
              <a:rPr sz="1800" spc="-15" dirty="0">
                <a:latin typeface="Constantia"/>
                <a:cs typeface="Constantia"/>
              </a:rPr>
              <a:t>to</a:t>
            </a:r>
            <a:r>
              <a:rPr sz="1800" spc="-75" dirty="0">
                <a:latin typeface="Constantia"/>
                <a:cs typeface="Constantia"/>
              </a:rPr>
              <a:t> </a:t>
            </a:r>
            <a:r>
              <a:rPr sz="1800" spc="-5" dirty="0">
                <a:latin typeface="Constantia"/>
                <a:cs typeface="Constantia"/>
              </a:rPr>
              <a:t>their</a:t>
            </a:r>
            <a:r>
              <a:rPr sz="1800" spc="-95" dirty="0">
                <a:latin typeface="Constantia"/>
                <a:cs typeface="Constantia"/>
              </a:rPr>
              <a:t> </a:t>
            </a:r>
            <a:r>
              <a:rPr sz="1800" spc="-15" dirty="0">
                <a:latin typeface="Constantia"/>
                <a:cs typeface="Constantia"/>
              </a:rPr>
              <a:t>target</a:t>
            </a:r>
            <a:r>
              <a:rPr sz="1800" spc="-95" dirty="0">
                <a:latin typeface="Constantia"/>
                <a:cs typeface="Constantia"/>
              </a:rPr>
              <a:t> </a:t>
            </a:r>
            <a:r>
              <a:rPr sz="1800" spc="-10" dirty="0">
                <a:latin typeface="Constantia"/>
                <a:cs typeface="Constantia"/>
              </a:rPr>
              <a:t>audience.</a:t>
            </a:r>
            <a:endParaRPr sz="1800">
              <a:latin typeface="Constantia"/>
              <a:cs typeface="Constantia"/>
            </a:endParaRPr>
          </a:p>
          <a:p>
            <a:pPr>
              <a:lnSpc>
                <a:spcPct val="100000"/>
              </a:lnSpc>
              <a:spcBef>
                <a:spcPts val="30"/>
              </a:spcBef>
            </a:pPr>
            <a:endParaRPr sz="1850">
              <a:latin typeface="Times New Roman"/>
              <a:cs typeface="Times New Roman"/>
            </a:endParaRPr>
          </a:p>
          <a:p>
            <a:pPr marL="12700" marR="25400">
              <a:lnSpc>
                <a:spcPct val="100000"/>
              </a:lnSpc>
              <a:spcBef>
                <a:spcPts val="5"/>
              </a:spcBef>
            </a:pPr>
            <a:r>
              <a:rPr sz="1800" spc="-10" dirty="0">
                <a:latin typeface="Constantia"/>
                <a:cs typeface="Constantia"/>
              </a:rPr>
              <a:t>Many international companies </a:t>
            </a:r>
            <a:r>
              <a:rPr sz="1800" spc="-25" dirty="0">
                <a:latin typeface="Constantia"/>
                <a:cs typeface="Constantia"/>
              </a:rPr>
              <a:t>have </a:t>
            </a:r>
            <a:r>
              <a:rPr sz="1800" dirty="0">
                <a:latin typeface="Constantia"/>
                <a:cs typeface="Constantia"/>
              </a:rPr>
              <a:t>had </a:t>
            </a:r>
            <a:r>
              <a:rPr sz="1800" spc="-5" dirty="0">
                <a:latin typeface="Constantia"/>
                <a:cs typeface="Constantia"/>
              </a:rPr>
              <a:t>problems </a:t>
            </a:r>
            <a:r>
              <a:rPr sz="1800" dirty="0">
                <a:latin typeface="Constantia"/>
                <a:cs typeface="Constantia"/>
              </a:rPr>
              <a:t>with </a:t>
            </a:r>
            <a:r>
              <a:rPr sz="1800" spc="-5" dirty="0">
                <a:latin typeface="Constantia"/>
                <a:cs typeface="Constantia"/>
              </a:rPr>
              <a:t>expanding their  brands</a:t>
            </a:r>
            <a:r>
              <a:rPr sz="1800" spc="-95" dirty="0">
                <a:latin typeface="Constantia"/>
                <a:cs typeface="Constantia"/>
              </a:rPr>
              <a:t> </a:t>
            </a:r>
            <a:r>
              <a:rPr sz="1800" spc="-10" dirty="0">
                <a:latin typeface="Constantia"/>
                <a:cs typeface="Constantia"/>
              </a:rPr>
              <a:t>worldwide</a:t>
            </a:r>
            <a:r>
              <a:rPr sz="1800" spc="-60" dirty="0">
                <a:latin typeface="Constantia"/>
                <a:cs typeface="Constantia"/>
              </a:rPr>
              <a:t> </a:t>
            </a:r>
            <a:r>
              <a:rPr sz="1800" dirty="0">
                <a:latin typeface="Constantia"/>
                <a:cs typeface="Constantia"/>
              </a:rPr>
              <a:t>because</a:t>
            </a:r>
            <a:r>
              <a:rPr sz="1800" spc="-80" dirty="0">
                <a:latin typeface="Constantia"/>
                <a:cs typeface="Constantia"/>
              </a:rPr>
              <a:t> </a:t>
            </a:r>
            <a:r>
              <a:rPr sz="1800" spc="-5" dirty="0">
                <a:latin typeface="Constantia"/>
                <a:cs typeface="Constantia"/>
              </a:rPr>
              <a:t>they</a:t>
            </a:r>
            <a:r>
              <a:rPr sz="1800" spc="-55" dirty="0">
                <a:latin typeface="Constantia"/>
                <a:cs typeface="Constantia"/>
              </a:rPr>
              <a:t> </a:t>
            </a:r>
            <a:r>
              <a:rPr sz="1800" spc="-30" dirty="0">
                <a:latin typeface="Constantia"/>
                <a:cs typeface="Constantia"/>
              </a:rPr>
              <a:t>have</a:t>
            </a:r>
            <a:r>
              <a:rPr sz="1800" spc="-50" dirty="0">
                <a:latin typeface="Constantia"/>
                <a:cs typeface="Constantia"/>
              </a:rPr>
              <a:t> </a:t>
            </a:r>
            <a:r>
              <a:rPr sz="1800" spc="-5" dirty="0">
                <a:latin typeface="Constantia"/>
                <a:cs typeface="Constantia"/>
              </a:rPr>
              <a:t>failed</a:t>
            </a:r>
            <a:r>
              <a:rPr sz="1800" spc="-10" dirty="0">
                <a:latin typeface="Constantia"/>
                <a:cs typeface="Constantia"/>
              </a:rPr>
              <a:t> </a:t>
            </a:r>
            <a:r>
              <a:rPr sz="1800" spc="-15" dirty="0">
                <a:latin typeface="Constantia"/>
                <a:cs typeface="Constantia"/>
              </a:rPr>
              <a:t>to</a:t>
            </a:r>
            <a:r>
              <a:rPr sz="1800" spc="-70" dirty="0">
                <a:latin typeface="Constantia"/>
                <a:cs typeface="Constantia"/>
              </a:rPr>
              <a:t> </a:t>
            </a:r>
            <a:r>
              <a:rPr sz="1800" dirty="0">
                <a:latin typeface="Constantia"/>
                <a:cs typeface="Constantia"/>
              </a:rPr>
              <a:t>put</a:t>
            </a:r>
            <a:r>
              <a:rPr sz="1800" spc="-40" dirty="0">
                <a:latin typeface="Constantia"/>
                <a:cs typeface="Constantia"/>
              </a:rPr>
              <a:t> </a:t>
            </a:r>
            <a:r>
              <a:rPr sz="1800" spc="-5" dirty="0">
                <a:latin typeface="Constantia"/>
                <a:cs typeface="Constantia"/>
              </a:rPr>
              <a:t>in</a:t>
            </a:r>
            <a:r>
              <a:rPr sz="1800" spc="-40" dirty="0">
                <a:latin typeface="Constantia"/>
                <a:cs typeface="Constantia"/>
              </a:rPr>
              <a:t> </a:t>
            </a:r>
            <a:r>
              <a:rPr sz="1800" spc="-5" dirty="0">
                <a:latin typeface="Constantia"/>
                <a:cs typeface="Constantia"/>
              </a:rPr>
              <a:t>the</a:t>
            </a:r>
            <a:r>
              <a:rPr sz="1800" spc="-80" dirty="0">
                <a:latin typeface="Constantia"/>
                <a:cs typeface="Constantia"/>
              </a:rPr>
              <a:t> </a:t>
            </a:r>
            <a:r>
              <a:rPr sz="1800" spc="-10" dirty="0">
                <a:latin typeface="Constantia"/>
                <a:cs typeface="Constantia"/>
              </a:rPr>
              <a:t>research</a:t>
            </a:r>
            <a:r>
              <a:rPr sz="1800" spc="-120" dirty="0">
                <a:latin typeface="Constantia"/>
                <a:cs typeface="Constantia"/>
              </a:rPr>
              <a:t> </a:t>
            </a:r>
            <a:r>
              <a:rPr sz="1800" dirty="0">
                <a:latin typeface="Constantia"/>
                <a:cs typeface="Constantia"/>
              </a:rPr>
              <a:t>and</a:t>
            </a:r>
            <a:r>
              <a:rPr sz="1800" spc="-40" dirty="0">
                <a:latin typeface="Constantia"/>
                <a:cs typeface="Constantia"/>
              </a:rPr>
              <a:t> </a:t>
            </a:r>
            <a:r>
              <a:rPr sz="1800" spc="-5" dirty="0">
                <a:latin typeface="Constantia"/>
                <a:cs typeface="Constantia"/>
              </a:rPr>
              <a:t>effort  necessary </a:t>
            </a:r>
            <a:r>
              <a:rPr sz="1800" spc="-15" dirty="0">
                <a:latin typeface="Constantia"/>
                <a:cs typeface="Constantia"/>
              </a:rPr>
              <a:t>to </a:t>
            </a:r>
            <a:r>
              <a:rPr sz="1800" spc="-5" dirty="0">
                <a:latin typeface="Constantia"/>
                <a:cs typeface="Constantia"/>
              </a:rPr>
              <a:t>understand the </a:t>
            </a:r>
            <a:r>
              <a:rPr sz="1800" spc="-10" dirty="0">
                <a:latin typeface="Constantia"/>
                <a:cs typeface="Constantia"/>
              </a:rPr>
              <a:t>culture. </a:t>
            </a:r>
            <a:r>
              <a:rPr sz="1800" spc="-5" dirty="0">
                <a:latin typeface="Constantia"/>
                <a:cs typeface="Constantia"/>
              </a:rPr>
              <a:t>This </a:t>
            </a:r>
            <a:r>
              <a:rPr sz="1800" dirty="0">
                <a:latin typeface="Constantia"/>
                <a:cs typeface="Constantia"/>
              </a:rPr>
              <a:t>has lead </a:t>
            </a:r>
            <a:r>
              <a:rPr sz="1800" spc="-15" dirty="0">
                <a:latin typeface="Constantia"/>
                <a:cs typeface="Constantia"/>
              </a:rPr>
              <a:t>to several </a:t>
            </a:r>
            <a:r>
              <a:rPr sz="1800" spc="-5" dirty="0">
                <a:latin typeface="Constantia"/>
                <a:cs typeface="Constantia"/>
              </a:rPr>
              <a:t>failed </a:t>
            </a:r>
            <a:r>
              <a:rPr sz="1800" spc="-10" dirty="0">
                <a:latin typeface="Constantia"/>
                <a:cs typeface="Constantia"/>
              </a:rPr>
              <a:t>brands,  </a:t>
            </a:r>
            <a:r>
              <a:rPr sz="1800" spc="-15" dirty="0">
                <a:latin typeface="Constantia"/>
                <a:cs typeface="Constantia"/>
              </a:rPr>
              <a:t>to </a:t>
            </a:r>
            <a:r>
              <a:rPr sz="1800" spc="-10" dirty="0">
                <a:latin typeface="Constantia"/>
                <a:cs typeface="Constantia"/>
              </a:rPr>
              <a:t>offended consumers, </a:t>
            </a:r>
            <a:r>
              <a:rPr sz="1800" dirty="0">
                <a:latin typeface="Constantia"/>
                <a:cs typeface="Constantia"/>
              </a:rPr>
              <a:t>and </a:t>
            </a:r>
            <a:r>
              <a:rPr sz="1800" spc="-15" dirty="0">
                <a:latin typeface="Constantia"/>
                <a:cs typeface="Constantia"/>
              </a:rPr>
              <a:t>to </a:t>
            </a:r>
            <a:r>
              <a:rPr sz="1800" spc="-5" dirty="0">
                <a:latin typeface="Constantia"/>
                <a:cs typeface="Constantia"/>
              </a:rPr>
              <a:t>the </a:t>
            </a:r>
            <a:r>
              <a:rPr sz="1800" dirty="0">
                <a:latin typeface="Constantia"/>
                <a:cs typeface="Constantia"/>
              </a:rPr>
              <a:t>loss of </a:t>
            </a:r>
            <a:r>
              <a:rPr sz="1800" spc="-5" dirty="0">
                <a:latin typeface="Constantia"/>
                <a:cs typeface="Constantia"/>
              </a:rPr>
              <a:t>millions </a:t>
            </a:r>
            <a:r>
              <a:rPr sz="1800" dirty="0">
                <a:latin typeface="Constantia"/>
                <a:cs typeface="Constantia"/>
              </a:rPr>
              <a:t>of </a:t>
            </a:r>
            <a:r>
              <a:rPr sz="1800" spc="-5" dirty="0">
                <a:latin typeface="Constantia"/>
                <a:cs typeface="Constantia"/>
              </a:rPr>
              <a:t>dollars that </a:t>
            </a:r>
            <a:r>
              <a:rPr sz="1800" spc="-10" dirty="0">
                <a:latin typeface="Constantia"/>
                <a:cs typeface="Constantia"/>
              </a:rPr>
              <a:t>comes  </a:t>
            </a:r>
            <a:r>
              <a:rPr sz="1800" dirty="0">
                <a:latin typeface="Constantia"/>
                <a:cs typeface="Constantia"/>
              </a:rPr>
              <a:t>with </a:t>
            </a:r>
            <a:r>
              <a:rPr sz="1800" spc="-15" dirty="0">
                <a:latin typeface="Constantia"/>
                <a:cs typeface="Constantia"/>
              </a:rPr>
              <a:t>having to </a:t>
            </a:r>
            <a:r>
              <a:rPr sz="1800" dirty="0">
                <a:latin typeface="Constantia"/>
                <a:cs typeface="Constantia"/>
              </a:rPr>
              <a:t>start</a:t>
            </a:r>
            <a:r>
              <a:rPr sz="1800" spc="-340" dirty="0">
                <a:latin typeface="Constantia"/>
                <a:cs typeface="Constantia"/>
              </a:rPr>
              <a:t> </a:t>
            </a:r>
            <a:r>
              <a:rPr sz="1800" dirty="0">
                <a:latin typeface="Constantia"/>
                <a:cs typeface="Constantia"/>
              </a:rPr>
              <a:t>all </a:t>
            </a:r>
            <a:r>
              <a:rPr sz="1800" spc="-20" dirty="0">
                <a:latin typeface="Constantia"/>
                <a:cs typeface="Constantia"/>
              </a:rPr>
              <a:t>over </a:t>
            </a:r>
            <a:r>
              <a:rPr sz="1800" spc="-5" dirty="0">
                <a:latin typeface="Constantia"/>
                <a:cs typeface="Constantia"/>
              </a:rPr>
              <a:t>again.</a:t>
            </a:r>
            <a:endParaRPr sz="1800">
              <a:latin typeface="Constantia"/>
              <a:cs typeface="Constantia"/>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p:txBody>
          <a:bodyPr>
            <a:normAutofit fontScale="90000"/>
          </a:bodyPr>
          <a:lstStyle/>
          <a:p>
            <a:r>
              <a:rPr lang="en-US"/>
              <a:t>Drivers of International </a:t>
            </a:r>
            <a:br>
              <a:rPr lang="en-US"/>
            </a:br>
            <a:r>
              <a:rPr lang="en-US"/>
              <a:t>Expansion</a:t>
            </a:r>
            <a:r>
              <a:rPr lang="en-US">
                <a:cs typeface="Times New Roman" pitchFamily="18" charset="0"/>
              </a:rPr>
              <a:t>, continued</a:t>
            </a:r>
          </a:p>
        </p:txBody>
      </p:sp>
      <p:graphicFrame>
        <p:nvGraphicFramePr>
          <p:cNvPr id="89088" name="Object 1024">
            <a:hlinkClick r:id="" action="ppaction://ole?verb=0"/>
          </p:cNvPr>
          <p:cNvGraphicFramePr>
            <a:graphicFrameLocks/>
          </p:cNvGraphicFramePr>
          <p:nvPr>
            <p:ph type="clipArt" sz="half" idx="1"/>
          </p:nvPr>
        </p:nvGraphicFramePr>
        <p:xfrm>
          <a:off x="5410200" y="2286000"/>
          <a:ext cx="3503613" cy="1543050"/>
        </p:xfrm>
        <a:graphic>
          <a:graphicData uri="http://schemas.openxmlformats.org/presentationml/2006/ole">
            <p:oleObj spid="_x0000_s2050" name="Clip" r:id="rId3" imgW="5376600" imgH="2368440" progId="">
              <p:embed/>
            </p:oleObj>
          </a:graphicData>
        </a:graphic>
      </p:graphicFrame>
      <p:sp>
        <p:nvSpPr>
          <p:cNvPr id="56324" name="Rectangle 4"/>
          <p:cNvSpPr>
            <a:spLocks noGrp="1" noChangeArrowheads="1"/>
          </p:cNvSpPr>
          <p:nvPr>
            <p:ph type="body" sz="half" idx="2"/>
          </p:nvPr>
        </p:nvSpPr>
        <p:spPr>
          <a:xfrm>
            <a:off x="533400" y="2057400"/>
            <a:ext cx="4800600" cy="3581400"/>
          </a:xfrm>
        </p:spPr>
        <p:txBody>
          <a:bodyPr/>
          <a:lstStyle/>
          <a:p>
            <a:pPr>
              <a:lnSpc>
                <a:spcPct val="90000"/>
              </a:lnSpc>
              <a:spcBef>
                <a:spcPct val="20000"/>
              </a:spcBef>
              <a:buFontTx/>
              <a:buNone/>
            </a:pPr>
            <a:endParaRPr lang="en-US" sz="2000" b="1" dirty="0">
              <a:solidFill>
                <a:srgbClr val="9933FF"/>
              </a:solidFill>
            </a:endParaRPr>
          </a:p>
          <a:p>
            <a:pPr lvl="1">
              <a:lnSpc>
                <a:spcPct val="90000"/>
              </a:lnSpc>
              <a:buClr>
                <a:srgbClr val="CC3300"/>
              </a:buClr>
              <a:buSzTx/>
              <a:buFontTx/>
              <a:buChar char="•"/>
            </a:pPr>
            <a:r>
              <a:rPr lang="en-US" sz="2400" dirty="0"/>
              <a:t>Regional agreements such as NAFTA, </a:t>
            </a:r>
            <a:r>
              <a:rPr lang="en-US" sz="2400" dirty="0" smtClean="0"/>
              <a:t>European </a:t>
            </a:r>
            <a:r>
              <a:rPr lang="en-US" sz="2400" dirty="0"/>
              <a:t>Union lower and eliminate barriers and promote trade within common markets.</a:t>
            </a:r>
          </a:p>
          <a:p>
            <a:pPr lvl="1">
              <a:lnSpc>
                <a:spcPct val="90000"/>
              </a:lnSpc>
              <a:buClr>
                <a:srgbClr val="CC3300"/>
              </a:buClr>
              <a:buSzTx/>
              <a:buFontTx/>
              <a:buChar char="•"/>
            </a:pPr>
            <a:r>
              <a:rPr lang="en-US" sz="2400" dirty="0"/>
              <a:t>Subsidiaries are established in specific markets to take advantage of free trade within the region.</a:t>
            </a:r>
          </a:p>
        </p:txBody>
      </p:sp>
      <p:sp>
        <p:nvSpPr>
          <p:cNvPr id="56326" name="Text Box 6"/>
          <p:cNvSpPr txBox="1">
            <a:spLocks noChangeArrowheads="1"/>
          </p:cNvSpPr>
          <p:nvPr/>
        </p:nvSpPr>
        <p:spPr bwMode="auto">
          <a:xfrm>
            <a:off x="1066800" y="1665288"/>
            <a:ext cx="7848600" cy="749300"/>
          </a:xfrm>
          <a:prstGeom prst="rect">
            <a:avLst/>
          </a:prstGeom>
          <a:noFill/>
          <a:ln w="9525">
            <a:noFill/>
            <a:miter lim="800000"/>
            <a:headEnd/>
            <a:tailEnd/>
          </a:ln>
          <a:effectLst/>
        </p:spPr>
        <p:txBody>
          <a:bodyPr>
            <a:spAutoFit/>
          </a:bodyPr>
          <a:lstStyle/>
          <a:p>
            <a:pPr>
              <a:lnSpc>
                <a:spcPct val="90000"/>
              </a:lnSpc>
              <a:spcBef>
                <a:spcPct val="20000"/>
              </a:spcBef>
              <a:buClr>
                <a:srgbClr val="CC3300"/>
              </a:buClr>
            </a:pPr>
            <a:r>
              <a:rPr lang="en-US" sz="2400" b="1">
                <a:solidFill>
                  <a:srgbClr val="5F00BE"/>
                </a:solidFill>
              </a:rPr>
              <a:t>REGIONAL, ECONOMIC and POLITICAL INTEGRATION</a:t>
            </a:r>
            <a:endParaRPr lang="en-US" sz="2400">
              <a:solidFill>
                <a:srgbClr val="5F00BE"/>
              </a:solidFill>
            </a:endParaRP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6324">
                                            <p:txEl>
                                              <p:pRg st="1" end="1"/>
                                            </p:txEl>
                                          </p:spTgt>
                                        </p:tgtEl>
                                        <p:attrNameLst>
                                          <p:attrName>style.visibility</p:attrName>
                                        </p:attrNameLst>
                                      </p:cBhvr>
                                      <p:to>
                                        <p:strVal val="visible"/>
                                      </p:to>
                                    </p:set>
                                    <p:anim calcmode="lin" valueType="num">
                                      <p:cBhvr additive="base">
                                        <p:cTn id="7" dur="500" fill="hold"/>
                                        <p:tgtEl>
                                          <p:spTgt spid="56324">
                                            <p:txEl>
                                              <p:pRg st="1" end="1"/>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56324">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56324">
                                            <p:txEl>
                                              <p:pRg st="2" end="2"/>
                                            </p:txEl>
                                          </p:spTgt>
                                        </p:tgtEl>
                                        <p:attrNameLst>
                                          <p:attrName>style.visibility</p:attrName>
                                        </p:attrNameLst>
                                      </p:cBhvr>
                                      <p:to>
                                        <p:strVal val="visible"/>
                                      </p:to>
                                    </p:set>
                                    <p:anim calcmode="lin" valueType="num">
                                      <p:cBhvr additive="base">
                                        <p:cTn id="13" dur="500" fill="hold"/>
                                        <p:tgtEl>
                                          <p:spTgt spid="56324">
                                            <p:txEl>
                                              <p:pRg st="2" end="2"/>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56324">
                                            <p:txEl>
                                              <p:pRg st="2" end="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324" grpId="0" build="p" bldLvl="2" autoUpdateAnimBg="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Flow">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Flow">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scene3d>
            <a:camera prst="orthographicFront" fov="0">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Flow</Template>
  <TotalTime>612</TotalTime>
  <Words>3243</Words>
  <Application>Microsoft Office PowerPoint</Application>
  <PresentationFormat>On-screen Show (4:3)</PresentationFormat>
  <Paragraphs>413</Paragraphs>
  <Slides>88</Slides>
  <Notes>20</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88</vt:i4>
      </vt:variant>
    </vt:vector>
  </HeadingPairs>
  <TitlesOfParts>
    <vt:vector size="90" baseType="lpstr">
      <vt:lpstr>Flow</vt:lpstr>
      <vt:lpstr>Clip</vt:lpstr>
      <vt:lpstr>Managing International Business</vt:lpstr>
      <vt:lpstr>Slide 2</vt:lpstr>
      <vt:lpstr>Slide 3</vt:lpstr>
      <vt:lpstr>Slide 4</vt:lpstr>
      <vt:lpstr>International Business</vt:lpstr>
      <vt:lpstr>Nature of International Business</vt:lpstr>
      <vt:lpstr>Drivers of International Expansion</vt:lpstr>
      <vt:lpstr>Drivers of International  Expansion, continued </vt:lpstr>
      <vt:lpstr>Drivers of International  Expansion, continued</vt:lpstr>
      <vt:lpstr>Drivers of International  Expansion, continued</vt:lpstr>
      <vt:lpstr>Slide 11</vt:lpstr>
      <vt:lpstr>Drivers of International  Expansion, continued</vt:lpstr>
      <vt:lpstr>Drivers of International  Expansion, continued</vt:lpstr>
      <vt:lpstr>Drivers of International  Expansion, continued</vt:lpstr>
      <vt:lpstr>Firm-Specific Drivers</vt:lpstr>
      <vt:lpstr>Firm-Specific Drivers, continued</vt:lpstr>
      <vt:lpstr>Firm-Specific Drivers, continued</vt:lpstr>
      <vt:lpstr>Firm-Specific Drivers, continued</vt:lpstr>
      <vt:lpstr>Slide 19</vt:lpstr>
      <vt:lpstr>Obstacles to Internationalization</vt:lpstr>
      <vt:lpstr>Slide 21</vt:lpstr>
      <vt:lpstr>Slide 22</vt:lpstr>
      <vt:lpstr>Slide 23</vt:lpstr>
      <vt:lpstr>Cultural Differences – Few Examples</vt:lpstr>
      <vt:lpstr>Slide 25</vt:lpstr>
      <vt:lpstr>Slide 26</vt:lpstr>
      <vt:lpstr>Slide 27</vt:lpstr>
      <vt:lpstr>Scanning International Environment</vt:lpstr>
      <vt:lpstr>Environmental Scanning</vt:lpstr>
      <vt:lpstr>Slide 30</vt:lpstr>
      <vt:lpstr>Slide 31</vt:lpstr>
      <vt:lpstr>PEST Analysis</vt:lpstr>
      <vt:lpstr>Slide 33</vt:lpstr>
      <vt:lpstr>Slide 34</vt:lpstr>
      <vt:lpstr>Slide 35</vt:lpstr>
      <vt:lpstr>Five force analysis</vt:lpstr>
      <vt:lpstr>The Marketing Environment</vt:lpstr>
      <vt:lpstr>Identifying Market Opportunities and Threats</vt:lpstr>
      <vt:lpstr>The Social Environment</vt:lpstr>
      <vt:lpstr>The Demographic Environment</vt:lpstr>
      <vt:lpstr>Population Estimate —Year 2025</vt:lpstr>
      <vt:lpstr>Demographic Trends</vt:lpstr>
      <vt:lpstr>Demographic Trends</vt:lpstr>
      <vt:lpstr>The Cultural Environment</vt:lpstr>
      <vt:lpstr>Cultural Diversity</vt:lpstr>
      <vt:lpstr>Changing Roles</vt:lpstr>
      <vt:lpstr>Emphasis on Health &amp; Fitness</vt:lpstr>
      <vt:lpstr>The Desire for Convenience</vt:lpstr>
      <vt:lpstr>Consumerism</vt:lpstr>
      <vt:lpstr>The Economic Environment</vt:lpstr>
      <vt:lpstr>The Political/Legal Environment</vt:lpstr>
      <vt:lpstr>Global Political Trends</vt:lpstr>
      <vt:lpstr>The Technological Environment</vt:lpstr>
      <vt:lpstr>The Competitive Environment</vt:lpstr>
      <vt:lpstr>The Institutional Environment</vt:lpstr>
      <vt:lpstr>The Future</vt:lpstr>
      <vt:lpstr>Slide 57</vt:lpstr>
      <vt:lpstr>Slide 58</vt:lpstr>
      <vt:lpstr>Slide 59</vt:lpstr>
      <vt:lpstr>Slide 60</vt:lpstr>
      <vt:lpstr>Marketing strategy – Extension of domestic strategy to  foreign market</vt:lpstr>
      <vt:lpstr>Merits –</vt:lpstr>
      <vt:lpstr>Slide 63</vt:lpstr>
      <vt:lpstr>Slide 64</vt:lpstr>
      <vt:lpstr>Surf Super Washout in Japan</vt:lpstr>
      <vt:lpstr>Slide 66</vt:lpstr>
      <vt:lpstr>POLYCENTRIC</vt:lpstr>
      <vt:lpstr>Type of governance – Each local unit sets objectives (bottom  up)</vt:lpstr>
      <vt:lpstr>Slide 69</vt:lpstr>
      <vt:lpstr>Merits –</vt:lpstr>
      <vt:lpstr>McDonald’s</vt:lpstr>
      <vt:lpstr>Gerber</vt:lpstr>
      <vt:lpstr>REGIOCENTRIC</vt:lpstr>
      <vt:lpstr>REASONS FOR MAKING USE OF A REGIOCENTRIC APPROACH</vt:lpstr>
      <vt:lpstr>Slide 75</vt:lpstr>
      <vt:lpstr>PEPSI Vs. COKE</vt:lpstr>
      <vt:lpstr>MARKETING EXECELLENCE</vt:lpstr>
      <vt:lpstr>Slide 78</vt:lpstr>
      <vt:lpstr>Slide 79</vt:lpstr>
      <vt:lpstr>CENTRIC</vt:lpstr>
      <vt:lpstr>GEOCENTRIC</vt:lpstr>
      <vt:lpstr>Standardization or Adaption?</vt:lpstr>
      <vt:lpstr>REALITY</vt:lpstr>
      <vt:lpstr>Workers in an African port saw the  “Fragile” symbol and presumed it  was broken glass, threw it all in the  sea</vt:lpstr>
      <vt:lpstr>Slide 85</vt:lpstr>
      <vt:lpstr>Slide 86</vt:lpstr>
      <vt:lpstr>Slide 87</vt:lpstr>
      <vt:lpstr>CONCLUSION</vt:lpstr>
    </vt:vector>
  </TitlesOfParts>
  <Company>Hewlett-Packard</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Rakesh kumar</dc:creator>
  <cp:lastModifiedBy>Rakesh kumar</cp:lastModifiedBy>
  <cp:revision>16</cp:revision>
  <dcterms:created xsi:type="dcterms:W3CDTF">2018-01-03T07:28:13Z</dcterms:created>
  <dcterms:modified xsi:type="dcterms:W3CDTF">2019-09-11T08:26:50Z</dcterms:modified>
</cp:coreProperties>
</file>